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2" r:id="rId17"/>
    <p:sldId id="294" r:id="rId18"/>
    <p:sldId id="295" r:id="rId19"/>
    <p:sldId id="296" r:id="rId20"/>
    <p:sldId id="297" r:id="rId21"/>
    <p:sldId id="298" r:id="rId22"/>
    <p:sldId id="300" r:id="rId23"/>
    <p:sldId id="301" r:id="rId24"/>
    <p:sldId id="303" r:id="rId25"/>
    <p:sldId id="304" r:id="rId26"/>
    <p:sldId id="277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1" r:id="rId44"/>
    <p:sldId id="322" r:id="rId45"/>
    <p:sldId id="323" r:id="rId46"/>
    <p:sldId id="324" r:id="rId47"/>
    <p:sldId id="325" r:id="rId48"/>
    <p:sldId id="326" r:id="rId49"/>
    <p:sldId id="327" r:id="rId50"/>
    <p:sldId id="328" r:id="rId51"/>
    <p:sldId id="329" r:id="rId5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737" autoAdjust="0"/>
  </p:normalViewPr>
  <p:slideViewPr>
    <p:cSldViewPr>
      <p:cViewPr varScale="1">
        <p:scale>
          <a:sx n="77" d="100"/>
          <a:sy n="77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épreuve calcul et résolution problèmes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Soyez très attentifs !!!!</a:t>
            </a:r>
          </a:p>
          <a:p>
            <a:r>
              <a:rPr lang="fr-FR" dirty="0"/>
              <a:t>Vous allez voir défiler des questions de calcul ou des petits problèmes.</a:t>
            </a:r>
          </a:p>
          <a:p>
            <a:r>
              <a:rPr lang="fr-FR" dirty="0"/>
              <a:t>Vous aurez 30 secondes pour répondre à chaque question de calcul et 1min20 secondes pour  résoudre chaque problème. </a:t>
            </a:r>
          </a:p>
          <a:p>
            <a:r>
              <a:rPr lang="fr-FR" dirty="0"/>
              <a:t>Ecrivez  bien chaque réponse sur la ligne numérotée correspondante de votre fiche réponse </a:t>
            </a:r>
            <a:r>
              <a:rPr lang="fr-FR" b="1" dirty="0"/>
              <a:t>(les lignes grisées sont </a:t>
            </a:r>
            <a:r>
              <a:rPr lang="fr-FR" b="1"/>
              <a:t>réservées aux problèmes</a:t>
            </a:r>
            <a:r>
              <a:rPr lang="fr-FR" b="1" dirty="0"/>
              <a:t>).</a:t>
            </a:r>
          </a:p>
        </p:txBody>
      </p:sp>
    </p:spTree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3035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9700" dirty="0"/>
              <a:t>Combien de fois 9 dans 63 ?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80353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8000" dirty="0"/>
              <a:t>Double de 1 175 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1"/>
            <a:ext cx="8686800" cy="400052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fr-FR" dirty="0"/>
          </a:p>
          <a:p>
            <a:pPr>
              <a:buNone/>
            </a:pPr>
            <a:r>
              <a:rPr lang="fr-FR" sz="6600" dirty="0"/>
              <a:t>	84 joueurs sont inscrits dans</a:t>
            </a:r>
          </a:p>
          <a:p>
            <a:pPr>
              <a:buNone/>
            </a:pPr>
            <a:r>
              <a:rPr lang="fr-FR" sz="6600" dirty="0"/>
              <a:t>	un club de tennis. Pour le tournoi, il faut faire des équipes de 4 joueurs.</a:t>
            </a:r>
          </a:p>
          <a:p>
            <a:pPr>
              <a:buNone/>
            </a:pPr>
            <a:endParaRPr lang="fr-FR" sz="6600" dirty="0"/>
          </a:p>
          <a:p>
            <a:pPr>
              <a:buNone/>
            </a:pPr>
            <a:r>
              <a:rPr lang="fr-FR" sz="6600" dirty="0"/>
              <a:t>	</a:t>
            </a:r>
            <a:r>
              <a:rPr lang="fr-FR" sz="6600" dirty="0">
                <a:solidFill>
                  <a:srgbClr val="FF0000"/>
                </a:solidFill>
              </a:rPr>
              <a:t>Combien y a-t-il d’équipes ?</a:t>
            </a:r>
            <a:endParaRPr lang="fr-FR" sz="9600" dirty="0">
              <a:solidFill>
                <a:srgbClr val="FF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86116" y="593250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286116" y="542926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1min 20 secondes</a:t>
              </a:r>
            </a:p>
          </p:txBody>
        </p:sp>
      </p:grpSp>
    </p:spTree>
  </p:cSld>
  <p:clrMapOvr>
    <a:masterClrMapping/>
  </p:clrMapOvr>
  <p:transition advClick="0" advTm="8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2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5177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0000" dirty="0"/>
              <a:t>Triple de 236 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n°13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5892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0000" dirty="0"/>
              <a:t>2 100 – 250 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571611"/>
            <a:ext cx="8686800" cy="371477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sz="6600" dirty="0"/>
              <a:t>	Le vélo de Marine a coûté</a:t>
            </a:r>
          </a:p>
          <a:p>
            <a:pPr>
              <a:buNone/>
            </a:pPr>
            <a:r>
              <a:rPr lang="fr-FR" sz="6600" dirty="0"/>
              <a:t>	656 €. Celui de </a:t>
            </a:r>
            <a:r>
              <a:rPr lang="fr-FR" sz="6600" dirty="0" err="1"/>
              <a:t>Stéphie</a:t>
            </a:r>
            <a:r>
              <a:rPr lang="fr-FR" sz="6600" dirty="0"/>
              <a:t> vaut deux fois plus.</a:t>
            </a:r>
          </a:p>
          <a:p>
            <a:pPr>
              <a:buNone/>
            </a:pPr>
            <a:endParaRPr lang="fr-FR" sz="6600" dirty="0"/>
          </a:p>
          <a:p>
            <a:pPr>
              <a:buNone/>
            </a:pPr>
            <a:r>
              <a:rPr lang="fr-FR" sz="6600" dirty="0"/>
              <a:t>	</a:t>
            </a:r>
            <a:r>
              <a:rPr lang="fr-FR" sz="6600" dirty="0">
                <a:solidFill>
                  <a:srgbClr val="FF0000"/>
                </a:solidFill>
              </a:rPr>
              <a:t>Quel est le prix du vélo de </a:t>
            </a:r>
            <a:r>
              <a:rPr lang="fr-FR" sz="6600" dirty="0" err="1">
                <a:solidFill>
                  <a:srgbClr val="FF0000"/>
                </a:solidFill>
              </a:rPr>
              <a:t>Stéphie</a:t>
            </a:r>
            <a:r>
              <a:rPr lang="fr-FR" sz="6600" dirty="0">
                <a:solidFill>
                  <a:srgbClr val="FF0000"/>
                </a:solidFill>
              </a:rPr>
              <a:t> ?</a:t>
            </a:r>
            <a:endParaRPr lang="fr-FR" sz="9600" dirty="0">
              <a:solidFill>
                <a:srgbClr val="FF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86116" y="593250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286116" y="542926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1min 20 secondes</a:t>
              </a:r>
            </a:p>
          </p:txBody>
        </p:sp>
      </p:grpSp>
    </p:spTree>
  </p:cSld>
  <p:clrMapOvr>
    <a:masterClrMapping/>
  </p:clrMapOvr>
  <p:transition advClick="0" advTm="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2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80353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0000" dirty="0"/>
              <a:t>420 : 6 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73209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0000" dirty="0"/>
              <a:t>7 X ? = 490 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87483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9000" dirty="0"/>
              <a:t>6 500 : 100 =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1"/>
            <a:ext cx="8686800" cy="4214842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fr-FR" dirty="0"/>
          </a:p>
          <a:p>
            <a:pPr>
              <a:buNone/>
            </a:pPr>
            <a:r>
              <a:rPr lang="fr-FR" sz="9600" dirty="0"/>
              <a:t>	Karine a 154 images. Sonia compte les siennes et en trouve 2 fois moins que Karine.  </a:t>
            </a:r>
          </a:p>
          <a:p>
            <a:pPr>
              <a:buNone/>
            </a:pPr>
            <a:endParaRPr lang="fr-FR" sz="9600" dirty="0"/>
          </a:p>
          <a:p>
            <a:pPr>
              <a:buNone/>
            </a:pPr>
            <a:r>
              <a:rPr lang="fr-FR" sz="9600" dirty="0">
                <a:solidFill>
                  <a:srgbClr val="FF0000"/>
                </a:solidFill>
              </a:rPr>
              <a:t>	Combien d’images Sonia a – t – elle ?</a:t>
            </a:r>
            <a:endParaRPr lang="fr-FR" sz="12000" dirty="0">
              <a:solidFill>
                <a:srgbClr val="FF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86116" y="593250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286116" y="542926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1min 20 secondes</a:t>
              </a:r>
            </a:p>
          </p:txBody>
        </p:sp>
      </p:grpSp>
    </p:spTree>
  </p:cSld>
  <p:clrMapOvr>
    <a:masterClrMapping/>
  </p:clrMapOvr>
  <p:transition advClick="0" advTm="8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2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73222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Combien de fois 8 dans 96 ?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5892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5000" dirty="0"/>
              <a:t>½ + ½ </a:t>
            </a:r>
            <a:r>
              <a:rPr lang="fr-FR" sz="12000" dirty="0"/>
              <a:t>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n°20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4463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0000" dirty="0"/>
              <a:t>18,69 X 100=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n°21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0177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800" dirty="0"/>
              <a:t>Double de 0,25 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n°22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232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0000" dirty="0"/>
              <a:t>¼</a:t>
            </a:r>
            <a:r>
              <a:rPr lang="fr-FR" sz="10000" dirty="0"/>
              <a:t> </a:t>
            </a:r>
            <a:r>
              <a:rPr lang="fr-FR" sz="15000" dirty="0"/>
              <a:t>=</a:t>
            </a:r>
            <a:r>
              <a:rPr lang="fr-FR" sz="10000" dirty="0"/>
              <a:t>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n°23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3749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2000" dirty="0"/>
              <a:t>Triple de ¼ 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n°24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9462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500" dirty="0"/>
              <a:t>709 + 11 + 180 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43370"/>
          </a:xfrm>
        </p:spPr>
        <p:txBody>
          <a:bodyPr>
            <a:normAutofit/>
          </a:bodyPr>
          <a:lstStyle/>
          <a:p>
            <a:r>
              <a:rPr lang="fr-FR" dirty="0"/>
              <a:t>Attention on te laisse Une chance de te corriger en repassant les questions …</a:t>
            </a:r>
            <a:br>
              <a:rPr lang="fr-FR" dirty="0"/>
            </a:br>
            <a:br>
              <a:rPr lang="fr-FR" dirty="0"/>
            </a:b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73222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Combien de fois 8 dans 96 ?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1"/>
            <a:ext cx="8686800" cy="407196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fr-FR" dirty="0"/>
          </a:p>
          <a:p>
            <a:pPr>
              <a:buNone/>
            </a:pPr>
            <a:r>
              <a:rPr lang="fr-FR" sz="6600" dirty="0"/>
              <a:t>	Aurélien réalise un puzzle de 844 pièces. Il a déjà placé le quart des pièces.</a:t>
            </a:r>
          </a:p>
          <a:p>
            <a:pPr>
              <a:buNone/>
            </a:pPr>
            <a:endParaRPr lang="fr-FR" sz="6600" dirty="0"/>
          </a:p>
          <a:p>
            <a:pPr>
              <a:buNone/>
            </a:pPr>
            <a:r>
              <a:rPr lang="fr-FR" sz="6600" dirty="0"/>
              <a:t>	</a:t>
            </a:r>
            <a:r>
              <a:rPr lang="fr-FR" sz="6600" dirty="0">
                <a:solidFill>
                  <a:srgbClr val="FF0000"/>
                </a:solidFill>
              </a:rPr>
              <a:t>Combien de pièces reste-t-il dans la boite ?</a:t>
            </a:r>
            <a:r>
              <a:rPr lang="fr-FR" sz="96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86116" y="593250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286116" y="542926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1min 20 secondes</a:t>
              </a:r>
            </a:p>
          </p:txBody>
        </p:sp>
      </p:grpSp>
    </p:spTree>
  </p:cSld>
  <p:clrMapOvr>
    <a:masterClrMapping/>
  </p:clrMapOvr>
  <p:transition advClick="0" advTm="8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2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554163"/>
            <a:ext cx="8777318" cy="294640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8800" dirty="0"/>
              <a:t>10 000 – 1 525 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1"/>
            <a:ext cx="8686800" cy="407196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fr-FR" dirty="0"/>
          </a:p>
          <a:p>
            <a:pPr>
              <a:buNone/>
            </a:pPr>
            <a:r>
              <a:rPr lang="fr-FR" sz="6600" dirty="0"/>
              <a:t>	Aurélien réalise un puzzle de 844 pièces. Il a déjà placé le quart des pièces.</a:t>
            </a:r>
          </a:p>
          <a:p>
            <a:pPr>
              <a:buNone/>
            </a:pPr>
            <a:endParaRPr lang="fr-FR" sz="6600" dirty="0"/>
          </a:p>
          <a:p>
            <a:pPr>
              <a:buNone/>
            </a:pPr>
            <a:r>
              <a:rPr lang="fr-FR" sz="6600" dirty="0"/>
              <a:t>	</a:t>
            </a:r>
            <a:r>
              <a:rPr lang="fr-FR" sz="6600" dirty="0">
                <a:solidFill>
                  <a:srgbClr val="FF0000"/>
                </a:solidFill>
              </a:rPr>
              <a:t>Combien de pièces reste-t-il dans la boite ?</a:t>
            </a:r>
            <a:r>
              <a:rPr lang="fr-FR" sz="96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286116" y="593250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286116" y="542926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1min 20 secondes</a:t>
              </a:r>
            </a:p>
          </p:txBody>
        </p:sp>
      </p:grpSp>
    </p:spTree>
  </p:cSld>
  <p:clrMapOvr>
    <a:masterClrMapping/>
  </p:clrMapOvr>
  <p:transition advClick="0" advTm="8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2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44647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0300" dirty="0"/>
              <a:t>250 : 50 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1"/>
            <a:ext cx="8686800" cy="414340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fr-FR" dirty="0"/>
          </a:p>
          <a:p>
            <a:pPr>
              <a:buNone/>
            </a:pPr>
            <a:r>
              <a:rPr lang="fr-FR" sz="6600" dirty="0"/>
              <a:t>	Julie a 240 cartes. Elle en fait 8 paquets.</a:t>
            </a:r>
          </a:p>
          <a:p>
            <a:pPr>
              <a:buNone/>
            </a:pPr>
            <a:endParaRPr lang="fr-FR" sz="6600" dirty="0"/>
          </a:p>
          <a:p>
            <a:pPr>
              <a:buNone/>
            </a:pPr>
            <a:r>
              <a:rPr lang="fr-FR" sz="6600" dirty="0"/>
              <a:t>	</a:t>
            </a:r>
            <a:r>
              <a:rPr lang="fr-FR" sz="6600" dirty="0">
                <a:solidFill>
                  <a:srgbClr val="FF0000"/>
                </a:solidFill>
              </a:rPr>
              <a:t>Combien de cartes contient chaque paquet ?</a:t>
            </a:r>
            <a:endParaRPr lang="fr-FR" sz="9600" dirty="0">
              <a:solidFill>
                <a:srgbClr val="FF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86116" y="593250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86116" y="542926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1min 20 secondes</a:t>
              </a:r>
            </a:p>
          </p:txBody>
        </p:sp>
      </p:grpSp>
    </p:spTree>
  </p:cSld>
  <p:clrMapOvr>
    <a:masterClrMapping/>
  </p:clrMapOvr>
  <p:transition advClick="0" advTm="8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2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51777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8500" dirty="0"/>
              <a:t>Quart de 500 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94640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8000" dirty="0"/>
              <a:t>Moitié de 1 500 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0"/>
            <a:ext cx="8686800" cy="45259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fr-FR" dirty="0"/>
          </a:p>
          <a:p>
            <a:pPr>
              <a:buNone/>
            </a:pPr>
            <a:r>
              <a:rPr lang="fr-FR" sz="6000" dirty="0"/>
              <a:t>	Une piscine mesure 25 m de longueur. Marc effectue 9 longueurs et demi.</a:t>
            </a:r>
          </a:p>
          <a:p>
            <a:pPr>
              <a:buNone/>
            </a:pPr>
            <a:endParaRPr lang="fr-FR" sz="6000" dirty="0"/>
          </a:p>
          <a:p>
            <a:pPr>
              <a:buNone/>
            </a:pPr>
            <a:r>
              <a:rPr lang="fr-FR" sz="6000" dirty="0"/>
              <a:t>	</a:t>
            </a:r>
            <a:r>
              <a:rPr lang="fr-FR" sz="6000" dirty="0">
                <a:solidFill>
                  <a:srgbClr val="FF0000"/>
                </a:solidFill>
              </a:rPr>
              <a:t>Quelle distance a parcourue Marc ?</a:t>
            </a:r>
            <a:endParaRPr lang="fr-FR" sz="9600" dirty="0">
              <a:solidFill>
                <a:srgbClr val="FF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86116" y="593250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86116" y="542926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1min 20 secondes</a:t>
              </a:r>
            </a:p>
          </p:txBody>
        </p:sp>
      </p:grpSp>
    </p:spTree>
  </p:cSld>
  <p:clrMapOvr>
    <a:masterClrMapping/>
  </p:clrMapOvr>
  <p:transition advClick="0" advTm="8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2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3035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9700" dirty="0"/>
              <a:t>Combien de fois 9 dans 63 ?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80353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8000" dirty="0"/>
              <a:t>Double de 1 175 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1"/>
            <a:ext cx="8686800" cy="400052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fr-FR" dirty="0"/>
          </a:p>
          <a:p>
            <a:pPr>
              <a:buNone/>
            </a:pPr>
            <a:r>
              <a:rPr lang="fr-FR" sz="6600" dirty="0"/>
              <a:t>	84 joueurs sont inscrits dans</a:t>
            </a:r>
          </a:p>
          <a:p>
            <a:pPr>
              <a:buNone/>
            </a:pPr>
            <a:r>
              <a:rPr lang="fr-FR" sz="6600" dirty="0"/>
              <a:t>	un club de tennis. Pour le tournoi, il faut faire des équipes de 4 joueurs.</a:t>
            </a:r>
          </a:p>
          <a:p>
            <a:pPr>
              <a:buNone/>
            </a:pPr>
            <a:endParaRPr lang="fr-FR" sz="6600" dirty="0"/>
          </a:p>
          <a:p>
            <a:pPr>
              <a:buNone/>
            </a:pPr>
            <a:r>
              <a:rPr lang="fr-FR" sz="6600" dirty="0"/>
              <a:t>	</a:t>
            </a:r>
            <a:r>
              <a:rPr lang="fr-FR" sz="6600" dirty="0">
                <a:solidFill>
                  <a:srgbClr val="FF0000"/>
                </a:solidFill>
              </a:rPr>
              <a:t>Combien y a-t-il d’équipes ?</a:t>
            </a:r>
            <a:endParaRPr lang="fr-FR" sz="9600" dirty="0">
              <a:solidFill>
                <a:srgbClr val="FF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86116" y="593250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86116" y="542926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1min 20 secondes</a:t>
              </a:r>
            </a:p>
          </p:txBody>
        </p:sp>
      </p:grpSp>
    </p:spTree>
  </p:cSld>
  <p:clrMapOvr>
    <a:masterClrMapping/>
  </p:clrMapOvr>
  <p:transition advClick="0" advTm="8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2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5177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0000" dirty="0"/>
              <a:t>Triple de 236 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n°13 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5892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0000" dirty="0"/>
              <a:t>2 100 – 250 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554163"/>
            <a:ext cx="8777318" cy="294640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8800" dirty="0"/>
              <a:t>10 000 – 1 525 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571611"/>
            <a:ext cx="8686800" cy="371477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sz="6600" dirty="0"/>
              <a:t>	Le vélo de Marine a coûté</a:t>
            </a:r>
          </a:p>
          <a:p>
            <a:pPr>
              <a:buNone/>
            </a:pPr>
            <a:r>
              <a:rPr lang="fr-FR" sz="6600" dirty="0"/>
              <a:t>	656 €. Celui de </a:t>
            </a:r>
            <a:r>
              <a:rPr lang="fr-FR" sz="6600" dirty="0" err="1"/>
              <a:t>Stéphie</a:t>
            </a:r>
            <a:r>
              <a:rPr lang="fr-FR" sz="6600" dirty="0"/>
              <a:t> vaut deux fois plus.</a:t>
            </a:r>
          </a:p>
          <a:p>
            <a:pPr>
              <a:buNone/>
            </a:pPr>
            <a:endParaRPr lang="fr-FR" sz="6600" dirty="0"/>
          </a:p>
          <a:p>
            <a:pPr>
              <a:buNone/>
            </a:pPr>
            <a:r>
              <a:rPr lang="fr-FR" sz="6600" dirty="0"/>
              <a:t>	</a:t>
            </a:r>
            <a:r>
              <a:rPr lang="fr-FR" sz="6600" dirty="0">
                <a:solidFill>
                  <a:srgbClr val="FF0000"/>
                </a:solidFill>
              </a:rPr>
              <a:t>Quel est le prix du vélo de </a:t>
            </a:r>
            <a:r>
              <a:rPr lang="fr-FR" sz="6600" dirty="0" err="1">
                <a:solidFill>
                  <a:srgbClr val="FF0000"/>
                </a:solidFill>
              </a:rPr>
              <a:t>Stéphie</a:t>
            </a:r>
            <a:r>
              <a:rPr lang="fr-FR" sz="6600" dirty="0">
                <a:solidFill>
                  <a:srgbClr val="FF0000"/>
                </a:solidFill>
              </a:rPr>
              <a:t> ?</a:t>
            </a:r>
            <a:endParaRPr lang="fr-FR" sz="9600" dirty="0">
              <a:solidFill>
                <a:srgbClr val="FF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86116" y="593250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86116" y="542926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1min 20 secondes</a:t>
              </a:r>
            </a:p>
          </p:txBody>
        </p:sp>
      </p:grpSp>
    </p:spTree>
  </p:cSld>
  <p:clrMapOvr>
    <a:masterClrMapping/>
  </p:clrMapOvr>
  <p:transition advClick="0" advTm="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2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80353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0000" dirty="0"/>
              <a:t>420 : 6 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73209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0000" dirty="0"/>
              <a:t>7 X ? = 490 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87483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9000" dirty="0"/>
              <a:t>6 500 : 100 =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1"/>
            <a:ext cx="8686800" cy="4214842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fr-FR" dirty="0"/>
          </a:p>
          <a:p>
            <a:pPr>
              <a:buNone/>
            </a:pPr>
            <a:r>
              <a:rPr lang="fr-FR" sz="9600" dirty="0"/>
              <a:t>	Karine a 154 images. Sonia compte les siennes et en trouve 2 fois moins que Karine.  </a:t>
            </a:r>
          </a:p>
          <a:p>
            <a:pPr>
              <a:buNone/>
            </a:pPr>
            <a:endParaRPr lang="fr-FR" sz="9600" dirty="0"/>
          </a:p>
          <a:p>
            <a:pPr>
              <a:buNone/>
            </a:pPr>
            <a:r>
              <a:rPr lang="fr-FR" sz="9600" dirty="0">
                <a:solidFill>
                  <a:srgbClr val="FF0000"/>
                </a:solidFill>
              </a:rPr>
              <a:t>	Combien d’images Sonia a – t – elle ?</a:t>
            </a:r>
            <a:endParaRPr lang="fr-FR" sz="12000" dirty="0">
              <a:solidFill>
                <a:srgbClr val="FF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86116" y="593250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86116" y="542926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1min 20 secondes</a:t>
              </a:r>
            </a:p>
          </p:txBody>
        </p:sp>
      </p:grpSp>
    </p:spTree>
  </p:cSld>
  <p:clrMapOvr>
    <a:masterClrMapping/>
  </p:clrMapOvr>
  <p:transition advClick="0" advTm="8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2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n°19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5892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5000" dirty="0"/>
              <a:t>½ + ½ </a:t>
            </a:r>
            <a:r>
              <a:rPr lang="fr-FR" sz="12000" dirty="0"/>
              <a:t>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n°20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4463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0000" dirty="0"/>
              <a:t>18,69 X 100=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n°21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0177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800" dirty="0"/>
              <a:t>Double de 0,25 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n°22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232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20000" dirty="0"/>
              <a:t>¼</a:t>
            </a:r>
            <a:r>
              <a:rPr lang="fr-FR" sz="10000" dirty="0"/>
              <a:t> </a:t>
            </a:r>
            <a:r>
              <a:rPr lang="fr-FR" sz="15000" dirty="0"/>
              <a:t>=</a:t>
            </a:r>
            <a:r>
              <a:rPr lang="fr-FR" sz="10000" dirty="0"/>
              <a:t>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n°23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3749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12000" dirty="0"/>
              <a:t>Triple de ¼ 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344647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0300" dirty="0"/>
              <a:t>250 : 50 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n°24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9462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500" dirty="0"/>
              <a:t>709 + 11 + 180 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615006"/>
          </a:xfrm>
        </p:spPr>
        <p:txBody>
          <a:bodyPr>
            <a:normAutofit fontScale="90000"/>
          </a:bodyPr>
          <a:lstStyle/>
          <a:p>
            <a:pPr algn="ctr"/>
            <a:br>
              <a:rPr lang="fr-FR" sz="10700" dirty="0"/>
            </a:br>
            <a:r>
              <a:rPr lang="fr-FR" sz="10700" dirty="0"/>
              <a:t>C’est fini !!</a:t>
            </a:r>
            <a:br>
              <a:rPr lang="fr-FR" dirty="0"/>
            </a:br>
            <a:br>
              <a:rPr lang="fr-FR" dirty="0"/>
            </a:br>
            <a:r>
              <a:rPr lang="fr-FR" sz="4400" dirty="0"/>
              <a:t>Bravo à toutes les équipes.</a:t>
            </a:r>
            <a:br>
              <a:rPr lang="fr-FR" sz="4400" dirty="0"/>
            </a:br>
            <a:br>
              <a:rPr lang="fr-FR" sz="4400" dirty="0"/>
            </a:br>
            <a:br>
              <a:rPr lang="fr-FR" sz="4400" dirty="0"/>
            </a:br>
            <a:r>
              <a:rPr lang="fr-FR" sz="2700" b="1" dirty="0">
                <a:solidFill>
                  <a:srgbClr val="0070C0"/>
                </a:solidFill>
              </a:rPr>
              <a:t>Remettez  votre fiche réponse à un enseignant et retournez dans votre salle pour la suite…</a:t>
            </a:r>
            <a:br>
              <a:rPr lang="fr-FR" sz="2700" b="1" dirty="0">
                <a:solidFill>
                  <a:srgbClr val="0070C0"/>
                </a:solidFill>
              </a:rPr>
            </a:br>
            <a:br>
              <a:rPr lang="fr-FR" dirty="0">
                <a:solidFill>
                  <a:srgbClr val="0070C0"/>
                </a:solidFill>
              </a:rPr>
            </a:br>
            <a:br>
              <a:rPr lang="fr-FR" dirty="0"/>
            </a:br>
            <a:endParaRPr lang="fr-FR" dirty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1"/>
            <a:ext cx="8686800" cy="414340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fr-FR" dirty="0"/>
          </a:p>
          <a:p>
            <a:pPr>
              <a:buNone/>
            </a:pPr>
            <a:r>
              <a:rPr lang="fr-FR" sz="6600" dirty="0"/>
              <a:t>	Julie a 240 cartes. Elle en fait 8 paquets.</a:t>
            </a:r>
          </a:p>
          <a:p>
            <a:pPr>
              <a:buNone/>
            </a:pPr>
            <a:endParaRPr lang="fr-FR" sz="6600" dirty="0"/>
          </a:p>
          <a:p>
            <a:pPr>
              <a:buNone/>
            </a:pPr>
            <a:r>
              <a:rPr lang="fr-FR" sz="6600" dirty="0"/>
              <a:t>	</a:t>
            </a:r>
            <a:r>
              <a:rPr lang="fr-FR" sz="6600" dirty="0">
                <a:solidFill>
                  <a:srgbClr val="FF0000"/>
                </a:solidFill>
              </a:rPr>
              <a:t>Combien de cartes contient chaque paquet ?</a:t>
            </a:r>
            <a:endParaRPr lang="fr-FR" sz="9600" dirty="0">
              <a:solidFill>
                <a:srgbClr val="FF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86116" y="593250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286116" y="542926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1min 20 secondes</a:t>
              </a:r>
            </a:p>
          </p:txBody>
        </p:sp>
      </p:grpSp>
    </p:spTree>
  </p:cSld>
  <p:clrMapOvr>
    <a:masterClrMapping/>
  </p:clrMapOvr>
  <p:transition advClick="0" advTm="8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2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51777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8500" dirty="0"/>
              <a:t>Quart de 500 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294640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8000" dirty="0"/>
              <a:t>Moitié de 1 500 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14678" y="628969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214678" y="578645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30 secondes</a:t>
              </a:r>
            </a:p>
          </p:txBody>
        </p:sp>
      </p:grp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6000" dirty="0"/>
              <a:t>n°8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285860"/>
            <a:ext cx="8686800" cy="45259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fr-FR" dirty="0"/>
          </a:p>
          <a:p>
            <a:pPr>
              <a:buNone/>
            </a:pPr>
            <a:r>
              <a:rPr lang="fr-FR" sz="6000" dirty="0"/>
              <a:t>	Une piscine mesure 25 m de longueur. Marc effectue 9 longueurs et demi.</a:t>
            </a:r>
          </a:p>
          <a:p>
            <a:pPr>
              <a:buNone/>
            </a:pPr>
            <a:endParaRPr lang="fr-FR" sz="6000" dirty="0"/>
          </a:p>
          <a:p>
            <a:pPr>
              <a:buNone/>
            </a:pPr>
            <a:r>
              <a:rPr lang="fr-FR" sz="6000" dirty="0"/>
              <a:t>	</a:t>
            </a:r>
            <a:r>
              <a:rPr lang="fr-FR" sz="6000" dirty="0">
                <a:solidFill>
                  <a:srgbClr val="FF0000"/>
                </a:solidFill>
              </a:rPr>
              <a:t>Quelle distance a parcourue Marc ?</a:t>
            </a:r>
            <a:endParaRPr lang="fr-FR" sz="9600" dirty="0">
              <a:solidFill>
                <a:srgbClr val="FF0000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286116" y="593250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286116" y="542926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fr-FR" dirty="0"/>
                <a:t>1min 20 secondes</a:t>
              </a:r>
            </a:p>
          </p:txBody>
        </p:sp>
      </p:grpSp>
    </p:spTree>
  </p:cSld>
  <p:clrMapOvr>
    <a:masterClrMapping/>
  </p:clrMapOvr>
  <p:transition advClick="0" advTm="8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12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1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3451</TotalTime>
  <Words>499</Words>
  <Application>Microsoft Office PowerPoint</Application>
  <PresentationFormat>Affichage à l'écran (4:3)</PresentationFormat>
  <Paragraphs>205</Paragraphs>
  <Slides>51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51</vt:i4>
      </vt:variant>
    </vt:vector>
  </HeadingPairs>
  <TitlesOfParts>
    <vt:vector size="55" baseType="lpstr">
      <vt:lpstr>Franklin Gothic Book</vt:lpstr>
      <vt:lpstr>Franklin Gothic Medium</vt:lpstr>
      <vt:lpstr>Wingdings 2</vt:lpstr>
      <vt:lpstr>Promenade</vt:lpstr>
      <vt:lpstr>épreuve calcul et résolution problèmes</vt:lpstr>
      <vt:lpstr>n°1</vt:lpstr>
      <vt:lpstr>n°2</vt:lpstr>
      <vt:lpstr>n°3</vt:lpstr>
      <vt:lpstr>n°4</vt:lpstr>
      <vt:lpstr>n°5</vt:lpstr>
      <vt:lpstr>n°6</vt:lpstr>
      <vt:lpstr>n°7</vt:lpstr>
      <vt:lpstr>n°8</vt:lpstr>
      <vt:lpstr>n°9</vt:lpstr>
      <vt:lpstr>n°10</vt:lpstr>
      <vt:lpstr>n°11</vt:lpstr>
      <vt:lpstr>n°12</vt:lpstr>
      <vt:lpstr>n°13  </vt:lpstr>
      <vt:lpstr>n°14</vt:lpstr>
      <vt:lpstr>n°15</vt:lpstr>
      <vt:lpstr>n°16</vt:lpstr>
      <vt:lpstr>n°17</vt:lpstr>
      <vt:lpstr>n°18</vt:lpstr>
      <vt:lpstr>n°19</vt:lpstr>
      <vt:lpstr>n°20</vt:lpstr>
      <vt:lpstr>n°21</vt:lpstr>
      <vt:lpstr>n°22</vt:lpstr>
      <vt:lpstr>n°23</vt:lpstr>
      <vt:lpstr>n°24</vt:lpstr>
      <vt:lpstr>Attention on te laisse Une chance de te corriger en repassant les questions …   </vt:lpstr>
      <vt:lpstr>n°1</vt:lpstr>
      <vt:lpstr>n°2</vt:lpstr>
      <vt:lpstr>n°3</vt:lpstr>
      <vt:lpstr>n°4</vt:lpstr>
      <vt:lpstr>n°5</vt:lpstr>
      <vt:lpstr>n°6</vt:lpstr>
      <vt:lpstr>n°7</vt:lpstr>
      <vt:lpstr>n°8</vt:lpstr>
      <vt:lpstr>n°9</vt:lpstr>
      <vt:lpstr>n°10</vt:lpstr>
      <vt:lpstr>n°11</vt:lpstr>
      <vt:lpstr>n°12</vt:lpstr>
      <vt:lpstr>n°13  </vt:lpstr>
      <vt:lpstr>n°14</vt:lpstr>
      <vt:lpstr>n°15</vt:lpstr>
      <vt:lpstr>n°16</vt:lpstr>
      <vt:lpstr>n°17</vt:lpstr>
      <vt:lpstr>n°18</vt:lpstr>
      <vt:lpstr>n°19</vt:lpstr>
      <vt:lpstr>n°20</vt:lpstr>
      <vt:lpstr>n°21</vt:lpstr>
      <vt:lpstr>n°22</vt:lpstr>
      <vt:lpstr>n°23</vt:lpstr>
      <vt:lpstr>n°24</vt:lpstr>
      <vt:lpstr> C’est fini !!  Bravo à toutes les équipes.   Remettez  votre fiche réponse à un enseignant et retournez dans votre salle pour la suite…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Rallye mathématiques : épreuve calcul</dc:title>
  <dc:creator>DULCIO</dc:creator>
  <cp:lastModifiedBy>mike DULCIO</cp:lastModifiedBy>
  <cp:revision>114</cp:revision>
  <dcterms:modified xsi:type="dcterms:W3CDTF">2017-02-07T03:47:02Z</dcterms:modified>
</cp:coreProperties>
</file>