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7"/>
  </p:notesMasterIdLst>
  <p:sldIdLst>
    <p:sldId id="256" r:id="rId2"/>
    <p:sldId id="257" r:id="rId3"/>
    <p:sldId id="268" r:id="rId4"/>
    <p:sldId id="298" r:id="rId5"/>
    <p:sldId id="312" r:id="rId6"/>
    <p:sldId id="315" r:id="rId7"/>
    <p:sldId id="314" r:id="rId8"/>
    <p:sldId id="313" r:id="rId9"/>
    <p:sldId id="316" r:id="rId10"/>
    <p:sldId id="317" r:id="rId11"/>
    <p:sldId id="320" r:id="rId12"/>
    <p:sldId id="321" r:id="rId13"/>
    <p:sldId id="319" r:id="rId14"/>
    <p:sldId id="322" r:id="rId15"/>
    <p:sldId id="324" r:id="rId16"/>
    <p:sldId id="325" r:id="rId17"/>
    <p:sldId id="326" r:id="rId18"/>
    <p:sldId id="327" r:id="rId19"/>
    <p:sldId id="323" r:id="rId20"/>
    <p:sldId id="329" r:id="rId21"/>
    <p:sldId id="307" r:id="rId22"/>
    <p:sldId id="318" r:id="rId23"/>
    <p:sldId id="295" r:id="rId24"/>
    <p:sldId id="328" r:id="rId25"/>
    <p:sldId id="29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 autoAdjust="0"/>
    <p:restoredTop sz="92265" autoAdjust="0"/>
  </p:normalViewPr>
  <p:slideViewPr>
    <p:cSldViewPr snapToGrid="0">
      <p:cViewPr varScale="1">
        <p:scale>
          <a:sx n="46" d="100"/>
          <a:sy n="46" d="100"/>
        </p:scale>
        <p:origin x="12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8EC0F-C878-4449-BBD3-A501BCB1034A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21468-E513-4385-ABAF-8724237683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80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407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36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895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13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63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709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811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42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469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928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4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106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07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L’école</a:t>
            </a:r>
            <a:r>
              <a:rPr lang="fr-FR" b="1" baseline="0" dirty="0" smtClean="0"/>
              <a:t> maternelle </a:t>
            </a:r>
            <a:r>
              <a:rPr lang="fr-FR" baseline="0" dirty="0" smtClean="0"/>
              <a:t>joue un rôle essentiel dans la lutte contre les inégalités  et l’accès à des apprentissages solides et durables. </a:t>
            </a:r>
          </a:p>
          <a:p>
            <a:r>
              <a:rPr lang="fr-FR" b="1" baseline="0" dirty="0" smtClean="0"/>
              <a:t>L’évaluation régulière des acquis des élèves </a:t>
            </a:r>
            <a:r>
              <a:rPr lang="fr-FR" baseline="0" dirty="0" smtClean="0"/>
              <a:t>constitue un levier majeur de la réussite.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8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Coopération</a:t>
            </a:r>
            <a:r>
              <a:rPr lang="fr-FR" b="1" baseline="0" dirty="0" smtClean="0"/>
              <a:t> avec les parents : </a:t>
            </a:r>
            <a:r>
              <a:rPr lang="fr-FR" b="0" baseline="0" dirty="0" smtClean="0"/>
              <a:t>rencontres favorisant la mise en valeur des travaux des élèves, de leurs talents ; espaces dédiés aux parents ; coéducation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Parcours artistique (BO n° 19 du 9 mai 2013 : le PEAC): </a:t>
            </a:r>
            <a:r>
              <a:rPr lang="fr-FR" b="0" dirty="0" smtClean="0"/>
              <a:t>connaissances ; des pratiques</a:t>
            </a:r>
            <a:r>
              <a:rPr lang="fr-FR" b="0" baseline="0" dirty="0" smtClean="0"/>
              <a:t> expérimentées ; des rencontres dans les domaines des arts et du patrimoine ; l’usage du numérique (portail </a:t>
            </a:r>
            <a:r>
              <a:rPr lang="fr-FR" b="0" baseline="0" dirty="0" err="1" smtClean="0"/>
              <a:t>Eduthèque</a:t>
            </a:r>
            <a:r>
              <a:rPr lang="fr-FR" b="0" baseline="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/>
              <a:t>Parcours citoyen : </a:t>
            </a:r>
            <a:r>
              <a:rPr lang="fr-FR" dirty="0" smtClean="0"/>
              <a:t>connaissances</a:t>
            </a:r>
            <a:r>
              <a:rPr lang="fr-FR" baseline="0" dirty="0" smtClean="0"/>
              <a:t> (EMC, enseignement de la défense) ; rencontres (réserve citoyenne, associations sportives) ; engagements (participation à une commémoration, visite d’un lieu de mémoire, étude d’une œuvre) ; usage du numérique (portail des valeurs de la République) ; éducation aux médias (semaine de la presse) ; journée de la laïcité; la charte de la laïcité ; semaine de la démocratie scolaire ; éducation au développement durable (des « coins nature » dans les écoles, 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 smtClean="0"/>
              <a:t>Parcours éducatif de santé : </a:t>
            </a:r>
            <a:r>
              <a:rPr lang="fr-FR" baseline="0" dirty="0" smtClean="0"/>
              <a:t>la journée du sport scolaire ; les rencontres sportives inter – écoles (olympisme , candidature Paris 2024); approche globale de l’hygiène (développer chez les élèves la capacité à prendre soin d’eux – mêmes, à respecter les règles du vivre ensemble et les lieux qu’ils utilisent)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 smtClean="0"/>
              <a:t>Faire intervenir des jeunes du service civique </a:t>
            </a:r>
            <a:r>
              <a:rPr lang="fr-FR" baseline="0" dirty="0" smtClean="0"/>
              <a:t>pour appuyer la mise en œuvre des actions.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222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18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10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 smtClean="0"/>
              <a:t>Cela ne signifie pas qu’une connaissance ne sera travaillée qu’une seule fois dans un seul cycle : le parcours d’apprentissage prévoit qu’une même notion sera étudiée à des moments différents dans des contextes et à des niveaux de difficultés différents. </a:t>
            </a: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07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960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21468-E513-4385-ABAF-8724237683D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16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73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83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802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435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912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798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269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946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97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62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20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57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55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17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30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32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81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CFA3-C669-4965-9DFD-CD554DA9DEC6}" type="datetimeFigureOut">
              <a:rPr lang="fr-FR" smtClean="0"/>
              <a:t>27/06/2016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E598-B496-47C8-B9D2-2D1F0FAB4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436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ucation.gouv.fr/pid25535/bulletin_officiel.html?cid_bo=73449" TargetMode="External"/><Relationship Id="rId4" Type="http://schemas.openxmlformats.org/officeDocument/2006/relationships/hyperlink" Target="http://www.education.gouv.fr/pid285/bulletin_officiel.html?pid_bo=334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ucation.gouv.fr/pid25535/bulletin_officiel.html?cid_bo=73449" TargetMode="External"/><Relationship Id="rId4" Type="http://schemas.openxmlformats.org/officeDocument/2006/relationships/hyperlink" Target="http://www.education.gouv.fr/pid285/bulletin_officiel.html?pid_bo=334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scol.education.fr/cid96171/le-plan-particulier-de-mise-en-surete-ppms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cid97131/suivi-et-evaluation-a-l-ecole-maternelle.html#lien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7976" y="246695"/>
            <a:ext cx="9802576" cy="1787057"/>
          </a:xfrm>
        </p:spPr>
        <p:txBody>
          <a:bodyPr>
            <a:normAutofit/>
          </a:bodyPr>
          <a:lstStyle/>
          <a:p>
            <a:r>
              <a:rPr lang="fr-FR" sz="6600" b="1" dirty="0" smtClean="0"/>
              <a:t>Réunion de Directeurs </a:t>
            </a:r>
            <a:r>
              <a:rPr lang="fr-FR" sz="6600" dirty="0" smtClean="0"/>
              <a:t/>
            </a:r>
            <a:br>
              <a:rPr lang="fr-FR" sz="6600" dirty="0" smtClean="0"/>
            </a:b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77475" y="5880165"/>
            <a:ext cx="6241311" cy="646759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B0F0"/>
                </a:solidFill>
              </a:rPr>
              <a:t>Lundi 27 juin 2016</a:t>
            </a:r>
            <a:endParaRPr lang="fr-FR" sz="2800" dirty="0">
              <a:solidFill>
                <a:srgbClr val="00B0F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067116" y="2678761"/>
            <a:ext cx="10014525" cy="3185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i="1" dirty="0" smtClean="0"/>
              <a:t>« On enseigne pas seulement ce que l’on sait.</a:t>
            </a:r>
          </a:p>
          <a:p>
            <a:pPr marL="0" indent="0">
              <a:buNone/>
            </a:pPr>
            <a:r>
              <a:rPr lang="fr-FR" sz="2800" b="1" i="1" dirty="0" smtClean="0"/>
              <a:t>On enseigne ce que l’on est. » </a:t>
            </a:r>
          </a:p>
          <a:p>
            <a:pPr marL="0" indent="0" algn="r">
              <a:buNone/>
            </a:pPr>
            <a:r>
              <a:rPr lang="fr-FR" sz="2800" b="1" i="1" dirty="0" smtClean="0"/>
              <a:t>Jean Jaurès</a:t>
            </a:r>
          </a:p>
        </p:txBody>
      </p:sp>
    </p:spTree>
    <p:extLst>
      <p:ext uri="{BB962C8B-B14F-4D97-AF65-F5344CB8AC3E}">
        <p14:creationId xmlns:p14="http://schemas.microsoft.com/office/powerpoint/2010/main" val="40255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-143078" y="765237"/>
            <a:ext cx="10989309" cy="11108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6600" dirty="0" smtClean="0"/>
              <a:t>Le site de circonscription</a:t>
            </a:r>
            <a:endParaRPr lang="fr-FR" sz="66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22702" y="2362109"/>
            <a:ext cx="6854873" cy="1712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Membres du comité de pilotage</a:t>
            </a:r>
          </a:p>
          <a:p>
            <a:r>
              <a:rPr lang="fr-FR" sz="3200" dirty="0" smtClean="0"/>
              <a:t>Fonctionnement du site</a:t>
            </a:r>
          </a:p>
          <a:p>
            <a:endParaRPr lang="fr-FR" sz="3200" dirty="0" smtClean="0"/>
          </a:p>
          <a:p>
            <a:endParaRPr lang="fr-FR" sz="3200" dirty="0" smtClean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65900" y="2306926"/>
            <a:ext cx="7248469" cy="671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fr-FR" sz="2800" dirty="0">
              <a:solidFill>
                <a:srgbClr val="00B0F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33" y="3157232"/>
            <a:ext cx="5909036" cy="33090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108" y="604911"/>
            <a:ext cx="1573659" cy="13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-407963" y="0"/>
            <a:ext cx="8778239" cy="12173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Nouveaux programmes 2016</a:t>
            </a:r>
            <a:endParaRPr lang="fr-FR" sz="4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-1" y="2017017"/>
            <a:ext cx="12041945" cy="571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De nouveaux programmes organisés de façon plus cohérente et plus </a:t>
            </a:r>
            <a:r>
              <a:rPr lang="fr-FR" sz="2400" b="1" dirty="0" smtClean="0"/>
              <a:t>progressive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98" y="167411"/>
            <a:ext cx="2651102" cy="1849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91" y="726655"/>
            <a:ext cx="949400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50"/>
              </a:spcBef>
              <a:spcAft>
                <a:spcPts val="0"/>
              </a:spcAft>
            </a:pPr>
            <a:r>
              <a:rPr lang="fr-FR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Textes de référence</a:t>
            </a:r>
            <a:endParaRPr lang="fr-F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Nouveaux programmes Cycles 2, 3 et 4 du 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BO spécial N°11 du 26 novembre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201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fr-F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Cycles d’enseignement : 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décret n° 2013-682 du 24-7-2013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J.O. du 28-7-2013 « Art. D. 311-10.</a:t>
            </a:r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91" y="2576261"/>
            <a:ext cx="120700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scolarité de l'école maternelle à la fin du collège est organisée en quatre cycles pédagogiques successifs 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70C0"/>
                </a:solidFill>
              </a:rPr>
              <a:t>le </a:t>
            </a:r>
            <a:r>
              <a:rPr lang="fr-FR" sz="2000" b="1" dirty="0">
                <a:solidFill>
                  <a:srgbClr val="0070C0"/>
                </a:solidFill>
              </a:rPr>
              <a:t>cycle 1</a:t>
            </a:r>
            <a:r>
              <a:rPr lang="fr-FR" sz="2000" dirty="0"/>
              <a:t>, cycle des apprentissages </a:t>
            </a:r>
            <a:r>
              <a:rPr lang="fr-FR" sz="2000" dirty="0" smtClean="0"/>
              <a:t>premiers</a:t>
            </a:r>
            <a:r>
              <a:rPr lang="fr-FR" sz="2000" dirty="0"/>
              <a:t> </a:t>
            </a:r>
            <a:r>
              <a:rPr lang="fr-FR" sz="2000" dirty="0" smtClean="0"/>
              <a:t>: </a:t>
            </a:r>
            <a:r>
              <a:rPr lang="fr-FR" sz="2000" dirty="0"/>
              <a:t>petite section, moyenne section et grande section 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70C0"/>
                </a:solidFill>
              </a:rPr>
              <a:t>le </a:t>
            </a:r>
            <a:r>
              <a:rPr lang="fr-FR" sz="2000" b="1" dirty="0">
                <a:solidFill>
                  <a:srgbClr val="0070C0"/>
                </a:solidFill>
              </a:rPr>
              <a:t>cycle 2</a:t>
            </a:r>
            <a:r>
              <a:rPr lang="fr-FR" sz="2000" dirty="0"/>
              <a:t>, cycle des apprentissages </a:t>
            </a:r>
            <a:r>
              <a:rPr lang="fr-FR" sz="2000" dirty="0" smtClean="0"/>
              <a:t>fondamentaux </a:t>
            </a:r>
            <a:r>
              <a:rPr lang="fr-FR" sz="2000" dirty="0"/>
              <a:t>: cours préparatoire, cours élémentaire première année et cours élémentaire deuxième </a:t>
            </a:r>
            <a:r>
              <a:rPr lang="fr-FR" sz="2000" dirty="0" smtClean="0"/>
              <a:t>année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70C0"/>
                </a:solidFill>
              </a:rPr>
              <a:t>le </a:t>
            </a:r>
            <a:r>
              <a:rPr lang="fr-FR" sz="2000" b="1" dirty="0">
                <a:solidFill>
                  <a:srgbClr val="0070C0"/>
                </a:solidFill>
              </a:rPr>
              <a:t>cycle 3</a:t>
            </a:r>
            <a:r>
              <a:rPr lang="fr-FR" sz="2000" dirty="0"/>
              <a:t>, cycle de </a:t>
            </a:r>
            <a:r>
              <a:rPr lang="fr-FR" sz="2000" dirty="0" smtClean="0"/>
              <a:t>consolidation : </a:t>
            </a:r>
            <a:r>
              <a:rPr lang="fr-FR" sz="2000" dirty="0"/>
              <a:t>cours moyen première année, cours moyen deuxième année et classe de </a:t>
            </a:r>
            <a:r>
              <a:rPr lang="fr-FR" sz="2000" dirty="0" smtClean="0"/>
              <a:t>sixième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70C0"/>
                </a:solidFill>
              </a:rPr>
              <a:t>le </a:t>
            </a:r>
            <a:r>
              <a:rPr lang="fr-FR" sz="2000" b="1" dirty="0">
                <a:solidFill>
                  <a:srgbClr val="0070C0"/>
                </a:solidFill>
              </a:rPr>
              <a:t>cycle 4</a:t>
            </a:r>
            <a:r>
              <a:rPr lang="fr-FR" sz="2000" dirty="0"/>
              <a:t>, cycle des approfondissements, correspond aux trois dernières années du collège appelées respectivement : classes de cinquième, de quatrième et de troisième. »</a:t>
            </a:r>
          </a:p>
        </p:txBody>
      </p:sp>
    </p:spTree>
    <p:extLst>
      <p:ext uri="{BB962C8B-B14F-4D97-AF65-F5344CB8AC3E}">
        <p14:creationId xmlns:p14="http://schemas.microsoft.com/office/powerpoint/2010/main" val="39729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-407963" y="0"/>
            <a:ext cx="8778239" cy="12173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Nouveaux programmes 2016</a:t>
            </a:r>
            <a:endParaRPr lang="fr-FR" sz="4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50055" y="2017017"/>
            <a:ext cx="12041945" cy="5228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La continuité des apprentissages a été recherchée : </a:t>
            </a:r>
            <a:endParaRPr lang="fr-FR" sz="2400" b="1" dirty="0" smtClean="0"/>
          </a:p>
          <a:p>
            <a:r>
              <a:rPr lang="fr-FR" sz="2400" b="1" dirty="0" smtClean="0"/>
              <a:t>les </a:t>
            </a:r>
            <a:r>
              <a:rPr lang="fr-FR" sz="2400" b="1" dirty="0"/>
              <a:t>progressions sont conçues de manière à étaler dans le temps des trois </a:t>
            </a:r>
            <a:r>
              <a:rPr lang="fr-FR" sz="2400" b="1" dirty="0" smtClean="0"/>
              <a:t>cycles.</a:t>
            </a:r>
          </a:p>
          <a:p>
            <a:r>
              <a:rPr lang="fr-FR" sz="2400" b="1" dirty="0" smtClean="0"/>
              <a:t>Un </a:t>
            </a:r>
            <a:r>
              <a:rPr lang="fr-FR" sz="2400" b="1" dirty="0"/>
              <a:t>travail approfondi sur les connaissances (leur structuration, leur assimilation, leur application dans des situations de complexité croissante</a:t>
            </a:r>
            <a:r>
              <a:rPr lang="fr-FR" sz="2400" b="1" dirty="0" smtClean="0"/>
              <a:t>). </a:t>
            </a:r>
          </a:p>
          <a:p>
            <a:r>
              <a:rPr lang="fr-FR" sz="2400" b="1" dirty="0" smtClean="0"/>
              <a:t>C’est </a:t>
            </a:r>
            <a:r>
              <a:rPr lang="fr-FR" sz="2400" b="1" dirty="0"/>
              <a:t>par des entraînements et des exercices fréquents (par exemple exercices de calcul mental, travaux d’écriture quotidiens) que l’on consolide les apprentissages</a:t>
            </a:r>
            <a:r>
              <a:rPr lang="fr-FR" sz="2400" b="1" dirty="0" smtClean="0"/>
              <a:t>.</a:t>
            </a:r>
          </a:p>
          <a:p>
            <a:r>
              <a:rPr lang="fr-FR" sz="2400" dirty="0"/>
              <a:t>L’appropriation et la mise en œuvre de ces nouveaux programmes suppose un travail de concertation d’équipe conséquent.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98" y="167411"/>
            <a:ext cx="2651102" cy="1849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91" y="726655"/>
            <a:ext cx="949400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50"/>
              </a:spcBef>
              <a:spcAft>
                <a:spcPts val="0"/>
              </a:spcAft>
            </a:pPr>
            <a:r>
              <a:rPr lang="fr-FR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Textes de référence</a:t>
            </a:r>
            <a:endParaRPr lang="fr-F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Nouveaux programmes Cycles 2, 3 et 4 du 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BO spécial N°11 du 26 novembre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201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fr-F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Cycles d’enseignement : 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décret n° 2013-682 du 24-7-2013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J.O. du 28-7-2013 « Art. D. 311-10.</a:t>
            </a:r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168812" y="822447"/>
            <a:ext cx="8778239" cy="12173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Nouveaux programmes 2016</a:t>
            </a:r>
            <a:endParaRPr lang="fr-FR" sz="4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-1" y="2017017"/>
            <a:ext cx="12041945" cy="4707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fr-FR" sz="2400" dirty="0" smtClean="0"/>
              <a:t>L’articulation </a:t>
            </a:r>
            <a:r>
              <a:rPr lang="fr-FR" sz="2400" dirty="0"/>
              <a:t>entre le SOCLE COMMUN et les programmes est un des points essentiels des programmes.  </a:t>
            </a:r>
            <a:endParaRPr lang="fr-FR" sz="2400" dirty="0" smtClean="0"/>
          </a:p>
          <a:p>
            <a:pPr marL="0" indent="0">
              <a:buClr>
                <a:srgbClr val="0070C0"/>
              </a:buClr>
              <a:buNone/>
            </a:pPr>
            <a:r>
              <a:rPr lang="fr-FR" sz="2400" dirty="0" smtClean="0"/>
              <a:t>Le </a:t>
            </a:r>
            <a:r>
              <a:rPr lang="fr-FR" sz="2400" dirty="0"/>
              <a:t>socle définit de grands objectifs à atteindre selon 5 domaines : </a:t>
            </a:r>
            <a:endParaRPr lang="fr-FR" sz="2400" dirty="0" smtClean="0"/>
          </a:p>
          <a:p>
            <a:pPr marL="457200" indent="-457200">
              <a:buClr>
                <a:srgbClr val="0070C0"/>
              </a:buClr>
              <a:buAutoNum type="arabicPeriod"/>
            </a:pPr>
            <a:r>
              <a:rPr lang="fr-FR" sz="2400" dirty="0" smtClean="0">
                <a:solidFill>
                  <a:srgbClr val="0070C0"/>
                </a:solidFill>
              </a:rPr>
              <a:t>LANGAGES </a:t>
            </a:r>
            <a:r>
              <a:rPr lang="fr-FR" sz="2400" dirty="0">
                <a:solidFill>
                  <a:srgbClr val="0070C0"/>
                </a:solidFill>
              </a:rPr>
              <a:t>POUR PENSER ET COMMUNIQUER</a:t>
            </a:r>
            <a:r>
              <a:rPr lang="fr-FR" sz="2400" dirty="0"/>
              <a:t> </a:t>
            </a:r>
            <a:endParaRPr lang="fr-FR" sz="2400" dirty="0" smtClean="0"/>
          </a:p>
          <a:p>
            <a:pPr marL="457200" indent="-457200">
              <a:buClr>
                <a:srgbClr val="0070C0"/>
              </a:buClr>
              <a:buAutoNum type="arabicPeriod"/>
            </a:pPr>
            <a:r>
              <a:rPr lang="fr-FR" sz="2400" dirty="0" smtClean="0">
                <a:solidFill>
                  <a:srgbClr val="0070C0"/>
                </a:solidFill>
              </a:rPr>
              <a:t>METHODES </a:t>
            </a:r>
            <a:r>
              <a:rPr lang="fr-FR" sz="2400" dirty="0">
                <a:solidFill>
                  <a:srgbClr val="0070C0"/>
                </a:solidFill>
              </a:rPr>
              <a:t>ET OUTILS POUR APPRENDRE 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457200" indent="-457200">
              <a:buClr>
                <a:srgbClr val="0070C0"/>
              </a:buClr>
              <a:buAutoNum type="arabicPeriod"/>
            </a:pPr>
            <a:r>
              <a:rPr lang="fr-FR" sz="2400" dirty="0" smtClean="0">
                <a:solidFill>
                  <a:srgbClr val="0070C0"/>
                </a:solidFill>
              </a:rPr>
              <a:t>FORMATION </a:t>
            </a:r>
            <a:r>
              <a:rPr lang="fr-FR" sz="2400" dirty="0">
                <a:solidFill>
                  <a:srgbClr val="0070C0"/>
                </a:solidFill>
              </a:rPr>
              <a:t>DE LA PERSONNE ET DU CITOYEN 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457200" indent="-457200">
              <a:buClr>
                <a:srgbClr val="0070C0"/>
              </a:buClr>
              <a:buAutoNum type="arabicPeriod"/>
            </a:pPr>
            <a:r>
              <a:rPr lang="fr-FR" sz="2400" dirty="0" smtClean="0">
                <a:solidFill>
                  <a:srgbClr val="0070C0"/>
                </a:solidFill>
              </a:rPr>
              <a:t>LES </a:t>
            </a:r>
            <a:r>
              <a:rPr lang="fr-FR" sz="2400" dirty="0">
                <a:solidFill>
                  <a:srgbClr val="0070C0"/>
                </a:solidFill>
              </a:rPr>
              <a:t>SYSTEMES NATURELS ET LES SYSTEMES TECHNIQUES  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457200" indent="-457200">
              <a:buClr>
                <a:srgbClr val="0070C0"/>
              </a:buClr>
              <a:buAutoNum type="arabicPeriod"/>
            </a:pPr>
            <a:r>
              <a:rPr lang="fr-FR" sz="2400" dirty="0" smtClean="0">
                <a:solidFill>
                  <a:srgbClr val="0070C0"/>
                </a:solidFill>
              </a:rPr>
              <a:t>LES </a:t>
            </a:r>
            <a:r>
              <a:rPr lang="fr-FR" sz="2400" dirty="0">
                <a:solidFill>
                  <a:srgbClr val="0070C0"/>
                </a:solidFill>
              </a:rPr>
              <a:t>REPRESENTATIONS DU MONDE ET L’ACTIVITE HUMAINE 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fr-FR" sz="2400" dirty="0" smtClean="0"/>
              <a:t>Les </a:t>
            </a:r>
            <a:r>
              <a:rPr lang="fr-FR" sz="2400" dirty="0"/>
              <a:t>programmes s’attachent à détailler comment y parvenir en précisant pour chaque enseignement les compétences travaillées et leur évolution au cours des cycles. </a:t>
            </a:r>
            <a:endParaRPr lang="fr-FR" sz="24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98" y="167411"/>
            <a:ext cx="2651102" cy="18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-655647" y="9162"/>
            <a:ext cx="8778239" cy="683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Nouveaux programmes 2016</a:t>
            </a:r>
            <a:endParaRPr lang="fr-FR" sz="4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-1" y="2017017"/>
            <a:ext cx="12041945" cy="4707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endParaRPr lang="fr-FR" sz="24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98" y="167411"/>
            <a:ext cx="2651102" cy="1849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405" y="977613"/>
            <a:ext cx="9314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Les nouveaux programmes sont conçus en </a:t>
            </a:r>
            <a:r>
              <a:rPr lang="fr-FR" sz="2800" b="1" dirty="0">
                <a:solidFill>
                  <a:srgbClr val="0070C0"/>
                </a:solidFill>
              </a:rPr>
              <a:t>trois volets </a:t>
            </a:r>
            <a:r>
              <a:rPr lang="fr-FR" sz="2800" dirty="0" smtClean="0"/>
              <a:t>: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84405" y="2108529"/>
            <a:ext cx="118731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70C0"/>
                </a:solidFill>
              </a:rPr>
              <a:t>Le </a:t>
            </a:r>
            <a:r>
              <a:rPr lang="fr-FR" sz="2400" b="1" dirty="0">
                <a:solidFill>
                  <a:srgbClr val="0070C0"/>
                </a:solidFill>
              </a:rPr>
              <a:t>premier volet</a:t>
            </a:r>
            <a:r>
              <a:rPr lang="fr-FR" sz="2400" dirty="0"/>
              <a:t> fixe les objectifs du cycle : il présente les objectifs de formation ainsi que les spécificités du </a:t>
            </a:r>
            <a:r>
              <a:rPr lang="fr-FR" sz="2400" dirty="0" smtClean="0"/>
              <a:t>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70C0"/>
                </a:solidFill>
              </a:rPr>
              <a:t>Le </a:t>
            </a:r>
            <a:r>
              <a:rPr lang="fr-FR" sz="2400" b="1" dirty="0">
                <a:solidFill>
                  <a:srgbClr val="0070C0"/>
                </a:solidFill>
              </a:rPr>
              <a:t>deuxième volet </a:t>
            </a:r>
            <a:r>
              <a:rPr lang="fr-FR" sz="2400" dirty="0"/>
              <a:t>précise la contribution essentielle de chaque enseignement aux cinq domaines du socle commun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70C0"/>
                </a:solidFill>
              </a:rPr>
              <a:t>Le </a:t>
            </a:r>
            <a:r>
              <a:rPr lang="fr-FR" sz="2400" b="1" dirty="0">
                <a:solidFill>
                  <a:srgbClr val="0070C0"/>
                </a:solidFill>
              </a:rPr>
              <a:t>troisième volet </a:t>
            </a:r>
            <a:r>
              <a:rPr lang="fr-FR" sz="2400" dirty="0"/>
              <a:t>précise les contenus par enseignement : les compétences travaillées pendant le cycle, les attendus de fin de cycle; les compétences et les connaissances associées ; des exemples de situations, d’activités et de ressources pour l’élève ; des repères de progressivité permettant d’organiser l’enseignement durant les trois années du cycle ; des pistes pour aménager des liens avec les autres enseignements.</a:t>
            </a:r>
          </a:p>
        </p:txBody>
      </p:sp>
    </p:spTree>
    <p:extLst>
      <p:ext uri="{BB962C8B-B14F-4D97-AF65-F5344CB8AC3E}">
        <p14:creationId xmlns:p14="http://schemas.microsoft.com/office/powerpoint/2010/main" val="19207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-1" y="688280"/>
            <a:ext cx="7566113" cy="683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Nouveaux programmes 2016</a:t>
            </a:r>
            <a:endParaRPr lang="fr-FR" sz="4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-1" y="2017017"/>
            <a:ext cx="12041945" cy="4707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endParaRPr lang="fr-F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4405" y="2108529"/>
            <a:ext cx="118731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4000" b="1" dirty="0" smtClean="0">
                <a:solidFill>
                  <a:srgbClr val="0070C0"/>
                </a:solidFill>
              </a:rPr>
              <a:t>L’EPS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57" y="161676"/>
            <a:ext cx="2602980" cy="24207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3" y="2913252"/>
            <a:ext cx="4668385" cy="30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1" y="942328"/>
            <a:ext cx="7899816" cy="683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Nouveaux programmes 2016</a:t>
            </a:r>
            <a:endParaRPr lang="fr-FR" sz="4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4405" y="2406762"/>
            <a:ext cx="12041945" cy="4707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endParaRPr lang="fr-F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2582447"/>
            <a:ext cx="11873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4000" b="1" dirty="0" smtClean="0">
                <a:solidFill>
                  <a:srgbClr val="0070C0"/>
                </a:solidFill>
              </a:rPr>
              <a:t>Le numérique dans les apprentissages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4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57" y="161676"/>
            <a:ext cx="2602980" cy="24207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13" y="3538784"/>
            <a:ext cx="7351127" cy="29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-1" y="945588"/>
            <a:ext cx="8214611" cy="683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Nouveaux programmes 2016</a:t>
            </a:r>
            <a:endParaRPr lang="fr-FR" sz="4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-1" y="2017017"/>
            <a:ext cx="12041945" cy="4707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endParaRPr lang="fr-F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4405" y="2108529"/>
            <a:ext cx="11873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4000" b="1" dirty="0" smtClean="0">
                <a:solidFill>
                  <a:srgbClr val="0070C0"/>
                </a:solidFill>
              </a:rPr>
              <a:t>La  maîtrise de la langue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4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57" y="161676"/>
            <a:ext cx="2602980" cy="24207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92" y="2844880"/>
            <a:ext cx="3970989" cy="39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288733" y="945588"/>
            <a:ext cx="7701025" cy="683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Nouveaux programmes 2016</a:t>
            </a:r>
            <a:endParaRPr lang="fr-FR" sz="4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-1" y="2017017"/>
            <a:ext cx="12041945" cy="4707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endParaRPr lang="fr-F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4405" y="2108529"/>
            <a:ext cx="11873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4000" b="1" dirty="0" smtClean="0">
                <a:solidFill>
                  <a:srgbClr val="0070C0"/>
                </a:solidFill>
              </a:rPr>
              <a:t>Les mathématiques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4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57" y="161676"/>
            <a:ext cx="2602980" cy="24207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19" y="2874399"/>
            <a:ext cx="4063029" cy="374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0" y="653635"/>
            <a:ext cx="8778239" cy="12173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Temps forts et rendez – vous de l’année 2016 – 2017 </a:t>
            </a:r>
            <a:endParaRPr lang="fr-FR" sz="4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50055" y="2065874"/>
            <a:ext cx="12041945" cy="4986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fr-FR" sz="2400" dirty="0" smtClean="0">
                <a:solidFill>
                  <a:srgbClr val="0070C0"/>
                </a:solidFill>
              </a:rPr>
              <a:t>Mercredi 31 </a:t>
            </a:r>
            <a:r>
              <a:rPr lang="fr-FR" sz="2400" dirty="0">
                <a:solidFill>
                  <a:srgbClr val="0070C0"/>
                </a:solidFill>
              </a:rPr>
              <a:t>a</a:t>
            </a:r>
            <a:r>
              <a:rPr lang="fr-FR" sz="2400" dirty="0" smtClean="0">
                <a:solidFill>
                  <a:srgbClr val="0070C0"/>
                </a:solidFill>
              </a:rPr>
              <a:t>oût  2016  </a:t>
            </a:r>
            <a:r>
              <a:rPr lang="fr-FR" sz="2400" dirty="0" smtClean="0"/>
              <a:t>: Réunion de rentrée des Directeurs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Septembre</a:t>
            </a:r>
            <a:r>
              <a:rPr lang="fr-FR" sz="2400" dirty="0" smtClean="0"/>
              <a:t> : 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200" dirty="0" smtClean="0"/>
              <a:t>Semaine du sport scolaire (olympisme)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fr-FR" sz="2400" dirty="0"/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Octobre</a:t>
            </a:r>
            <a:r>
              <a:rPr lang="fr-FR" sz="2400" dirty="0" smtClean="0"/>
              <a:t> </a:t>
            </a:r>
            <a:r>
              <a:rPr lang="fr-FR" sz="2400" dirty="0"/>
              <a:t>: 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200" dirty="0" smtClean="0"/>
              <a:t>Semaine du numérique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200" dirty="0" smtClean="0"/>
              <a:t>Semaine de la démocratie scolaire</a:t>
            </a:r>
            <a:endParaRPr lang="fr-FR" sz="2200" dirty="0"/>
          </a:p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fr-FR" sz="2400" dirty="0"/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Novembre</a:t>
            </a:r>
            <a:r>
              <a:rPr lang="fr-FR" sz="2400" dirty="0" smtClean="0"/>
              <a:t> </a:t>
            </a:r>
            <a:r>
              <a:rPr lang="fr-FR" sz="2400" dirty="0"/>
              <a:t>: 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200" dirty="0"/>
              <a:t>Journée </a:t>
            </a:r>
            <a:r>
              <a:rPr lang="fr-FR" sz="2200" dirty="0" smtClean="0"/>
              <a:t>de la lutte contre le harcèlement</a:t>
            </a:r>
            <a:endParaRPr lang="fr-FR" sz="2200" dirty="0"/>
          </a:p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fr-FR" sz="2400" dirty="0" smtClean="0">
                <a:solidFill>
                  <a:srgbClr val="0070C0"/>
                </a:solidFill>
              </a:rPr>
              <a:t>Décembre </a:t>
            </a:r>
            <a:r>
              <a:rPr lang="fr-FR" sz="2400" dirty="0" smtClean="0"/>
              <a:t>: </a:t>
            </a:r>
            <a:endParaRPr lang="fr-FR" sz="2400" dirty="0"/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200" dirty="0" smtClean="0"/>
              <a:t>Semaine de la citoyenneté et de la laïcité</a:t>
            </a:r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200" dirty="0" smtClean="0"/>
              <a:t>Rallye lecture  - écriture</a:t>
            </a:r>
            <a:endParaRPr lang="fr-FR" sz="2200" dirty="0"/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fr-FR" sz="22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45" y="52863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05140" y="742872"/>
            <a:ext cx="10058400" cy="1073911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smtClean="0"/>
              <a:t>Ordre du jour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0460" y="2529652"/>
            <a:ext cx="10058400" cy="3430881"/>
          </a:xfrm>
        </p:spPr>
        <p:txBody>
          <a:bodyPr>
            <a:noAutofit/>
          </a:bodyPr>
          <a:lstStyle/>
          <a:p>
            <a:r>
              <a:rPr lang="fr-FR" sz="3200" dirty="0" smtClean="0"/>
              <a:t>Bilan pédagogique de l’année scolaire 2015 – 2016 </a:t>
            </a:r>
          </a:p>
          <a:p>
            <a:r>
              <a:rPr lang="fr-FR" sz="3200" dirty="0" smtClean="0"/>
              <a:t>Le projet de circonscription</a:t>
            </a:r>
          </a:p>
          <a:p>
            <a:r>
              <a:rPr lang="fr-FR" sz="3200" b="1" dirty="0" smtClean="0"/>
              <a:t>Le site de circonscription</a:t>
            </a:r>
            <a:endParaRPr lang="fr-FR" sz="3200" b="1" dirty="0"/>
          </a:p>
          <a:p>
            <a:r>
              <a:rPr lang="fr-FR" sz="3200" dirty="0" smtClean="0"/>
              <a:t>Les nouveaux programmes 2016</a:t>
            </a:r>
          </a:p>
          <a:p>
            <a:r>
              <a:rPr lang="fr-FR" sz="3200" dirty="0" smtClean="0"/>
              <a:t>Les temps forts de l’année 2016 - 2017</a:t>
            </a:r>
            <a:endParaRPr lang="fr-FR" sz="3200" dirty="0"/>
          </a:p>
          <a:p>
            <a:r>
              <a:rPr lang="fr-FR" sz="3200" dirty="0" smtClean="0"/>
              <a:t>Questions diverses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393" y="4388909"/>
            <a:ext cx="25146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0" y="653635"/>
            <a:ext cx="8778239" cy="12173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Temps forts et rendez – vous de l’année 2016 – 2017 </a:t>
            </a:r>
            <a:endParaRPr lang="fr-FR" sz="4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84813" y="1871002"/>
            <a:ext cx="12041945" cy="4986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fr-FR" sz="2000" dirty="0" smtClean="0">
                <a:solidFill>
                  <a:srgbClr val="0070C0"/>
                </a:solidFill>
              </a:rPr>
              <a:t>Janvier</a:t>
            </a:r>
            <a:r>
              <a:rPr lang="fr-FR" sz="2000" dirty="0" smtClean="0"/>
              <a:t> </a:t>
            </a:r>
            <a:r>
              <a:rPr lang="fr-FR" sz="2000" dirty="0"/>
              <a:t>: </a:t>
            </a:r>
          </a:p>
          <a:p>
            <a:pPr lvl="1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Semaine du développement durable</a:t>
            </a:r>
            <a:endParaRPr lang="fr-FR" sz="2000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fr-FR" sz="2000" dirty="0" smtClean="0">
                <a:solidFill>
                  <a:srgbClr val="0070C0"/>
                </a:solidFill>
              </a:rPr>
              <a:t>Février</a:t>
            </a:r>
            <a:r>
              <a:rPr lang="fr-FR" sz="2000" dirty="0" smtClean="0"/>
              <a:t> </a:t>
            </a:r>
            <a:r>
              <a:rPr lang="fr-FR" sz="2000" dirty="0"/>
              <a:t>: </a:t>
            </a:r>
          </a:p>
          <a:p>
            <a:pPr lvl="1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Rallye  mathématiques</a:t>
            </a:r>
          </a:p>
          <a:p>
            <a:pPr lvl="1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chemeClr val="tx1"/>
                </a:solidFill>
              </a:rPr>
              <a:t>journée des LVE / LVR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fr-FR" sz="2000" dirty="0" smtClean="0">
                <a:solidFill>
                  <a:srgbClr val="0070C0"/>
                </a:solidFill>
              </a:rPr>
              <a:t>Mars</a:t>
            </a:r>
            <a:r>
              <a:rPr lang="fr-FR" sz="2000" dirty="0" smtClean="0"/>
              <a:t> : </a:t>
            </a:r>
          </a:p>
          <a:p>
            <a:pPr lvl="1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Semaine des mathématiques</a:t>
            </a:r>
          </a:p>
          <a:p>
            <a:pPr lvl="1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Semaine de la presse et des médias à l’école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fr-FR" sz="2000" dirty="0"/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Avril</a:t>
            </a:r>
            <a:r>
              <a:rPr lang="fr-FR" sz="2000" dirty="0" smtClean="0"/>
              <a:t> </a:t>
            </a:r>
            <a:r>
              <a:rPr lang="fr-FR" sz="2000" dirty="0"/>
              <a:t>: </a:t>
            </a:r>
          </a:p>
          <a:p>
            <a:pPr lvl="1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Semaine  des arts à l’école </a:t>
            </a:r>
          </a:p>
          <a:p>
            <a:pPr lvl="1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Semaine de la santé et du sport scolaire (rencontres sportives)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Mai</a:t>
            </a:r>
            <a:r>
              <a:rPr lang="fr-FR" sz="2000" dirty="0" smtClean="0"/>
              <a:t> : </a:t>
            </a:r>
          </a:p>
          <a:p>
            <a:pPr lvl="1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Rallye lecture</a:t>
            </a:r>
          </a:p>
          <a:p>
            <a:pPr lvl="1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Journée de la lutte contre le harcèlement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fr-FR" sz="2000" dirty="0" smtClean="0">
                <a:solidFill>
                  <a:srgbClr val="0070C0"/>
                </a:solidFill>
              </a:rPr>
              <a:t>Juin </a:t>
            </a:r>
            <a:r>
              <a:rPr lang="fr-FR" sz="2000" dirty="0" smtClean="0"/>
              <a:t>: </a:t>
            </a:r>
            <a:endParaRPr lang="fr-FR" sz="2000" dirty="0"/>
          </a:p>
          <a:p>
            <a:pPr lvl="1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Journée </a:t>
            </a:r>
            <a:r>
              <a:rPr lang="fr-FR" sz="2000" dirty="0" smtClean="0"/>
              <a:t>des talents</a:t>
            </a:r>
            <a:endParaRPr lang="fr-FR" sz="2000" dirty="0"/>
          </a:p>
          <a:p>
            <a:pPr lvl="1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fr-FR" sz="20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45" y="52863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1286189" y="826636"/>
            <a:ext cx="9654170" cy="8346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b="1" dirty="0" smtClean="0"/>
              <a:t>Le PPMS</a:t>
            </a:r>
            <a:endParaRPr lang="fr-FR" sz="4400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156472" y="1491364"/>
            <a:ext cx="9913604" cy="179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82" y="1831275"/>
            <a:ext cx="4568960" cy="3579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4791" y="5661668"/>
            <a:ext cx="100389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hlinkClick r:id="rId4"/>
              </a:rPr>
              <a:t>http://</a:t>
            </a:r>
            <a:r>
              <a:rPr lang="fr-FR" sz="2400" dirty="0" smtClean="0">
                <a:hlinkClick r:id="rId4"/>
              </a:rPr>
              <a:t>eduscol.education.fr/cid96171/le-plan-particulier-de-mise-en-surete-ppms.html</a:t>
            </a:r>
            <a:endParaRPr lang="fr-FR" sz="2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0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531117" y="893974"/>
            <a:ext cx="9808361" cy="8346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b="1" dirty="0" smtClean="0"/>
              <a:t>Les commissions en circonscription</a:t>
            </a:r>
            <a:endParaRPr lang="fr-FR" sz="4400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27717"/>
              </p:ext>
            </p:extLst>
          </p:nvPr>
        </p:nvGraphicFramePr>
        <p:xfrm>
          <a:off x="360538" y="1971530"/>
          <a:ext cx="11004332" cy="328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982"/>
                <a:gridCol w="1841070"/>
                <a:gridCol w="1841070"/>
                <a:gridCol w="1841070"/>
                <a:gridCol w="1841070"/>
                <a:gridCol w="1841070"/>
              </a:tblGrid>
              <a:tr h="525811">
                <a:tc>
                  <a:txBody>
                    <a:bodyPr/>
                    <a:lstStyle/>
                    <a:p>
                      <a:r>
                        <a:rPr lang="fr-FR" dirty="0" smtClean="0"/>
                        <a:t>Commissions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parentalité et relations parents – école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maîtrise de la langue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maternelle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numérique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nouveaux programmes 2016</a:t>
                      </a:r>
                      <a:endParaRPr lang="fr-FR" dirty="0"/>
                    </a:p>
                  </a:txBody>
                  <a:tcPr/>
                </a:tc>
              </a:tr>
              <a:tr h="1177305">
                <a:tc>
                  <a:txBody>
                    <a:bodyPr/>
                    <a:lstStyle/>
                    <a:p>
                      <a:r>
                        <a:rPr lang="fr-FR" dirty="0" smtClean="0"/>
                        <a:t>Directeurs membres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Mme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Briais</a:t>
                      </a:r>
                      <a:r>
                        <a:rPr lang="fr-FR" baseline="0" dirty="0" smtClean="0"/>
                        <a:t> / Mme </a:t>
                      </a:r>
                      <a:r>
                        <a:rPr lang="fr-FR" baseline="0" dirty="0" err="1" smtClean="0"/>
                        <a:t>Caffa</a:t>
                      </a:r>
                      <a:r>
                        <a:rPr lang="fr-FR" baseline="0" dirty="0" smtClean="0"/>
                        <a:t> / </a:t>
                      </a:r>
                    </a:p>
                    <a:p>
                      <a:r>
                        <a:rPr lang="fr-FR" baseline="0" dirty="0" smtClean="0"/>
                        <a:t>M. Pierre Gaël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Mme </a:t>
                      </a:r>
                      <a:r>
                        <a:rPr lang="fr-FR" dirty="0" err="1" smtClean="0"/>
                        <a:t>Scaron</a:t>
                      </a:r>
                      <a:r>
                        <a:rPr lang="fr-FR" baseline="0" dirty="0" smtClean="0"/>
                        <a:t> Petit Frère / </a:t>
                      </a:r>
                    </a:p>
                    <a:p>
                      <a:r>
                        <a:rPr lang="fr-FR" baseline="0" dirty="0" smtClean="0"/>
                        <a:t>Mme </a:t>
                      </a:r>
                      <a:r>
                        <a:rPr lang="fr-FR" baseline="0" dirty="0" err="1" smtClean="0"/>
                        <a:t>françois</a:t>
                      </a:r>
                      <a:r>
                        <a:rPr lang="fr-FR" baseline="0" dirty="0" smtClean="0"/>
                        <a:t> Dit Maréchaux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Mme </a:t>
                      </a:r>
                      <a:r>
                        <a:rPr lang="fr-FR" dirty="0" err="1" smtClean="0"/>
                        <a:t>Lentin</a:t>
                      </a:r>
                      <a:r>
                        <a:rPr lang="fr-FR" dirty="0" smtClean="0"/>
                        <a:t> / Mme </a:t>
                      </a:r>
                      <a:r>
                        <a:rPr lang="fr-FR" dirty="0" err="1" smtClean="0"/>
                        <a:t>Smock</a:t>
                      </a:r>
                      <a:r>
                        <a:rPr lang="fr-FR" dirty="0" smtClean="0"/>
                        <a:t>-Gras</a:t>
                      </a:r>
                      <a:r>
                        <a:rPr lang="fr-FR" baseline="0" dirty="0" smtClean="0"/>
                        <a:t> / Mme </a:t>
                      </a:r>
                      <a:r>
                        <a:rPr lang="fr-FR" baseline="0" dirty="0" err="1" smtClean="0"/>
                        <a:t>Suédile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Mme </a:t>
                      </a:r>
                      <a:r>
                        <a:rPr lang="fr-FR" dirty="0" err="1" smtClean="0"/>
                        <a:t>Pronzola</a:t>
                      </a:r>
                      <a:r>
                        <a:rPr lang="fr-FR" dirty="0" smtClean="0"/>
                        <a:t> /</a:t>
                      </a:r>
                      <a:r>
                        <a:rPr lang="fr-FR" baseline="0" dirty="0" smtClean="0"/>
                        <a:t> Mme Saint – Hilaire / M. </a:t>
                      </a:r>
                      <a:r>
                        <a:rPr lang="fr-FR" baseline="0" dirty="0" err="1" smtClean="0"/>
                        <a:t>Ficamos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77305">
                <a:tc>
                  <a:txBody>
                    <a:bodyPr/>
                    <a:lstStyle/>
                    <a:p>
                      <a:r>
                        <a:rPr lang="fr-FR" dirty="0" smtClean="0"/>
                        <a:t>Echéancier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6" y="5425292"/>
            <a:ext cx="7504387" cy="14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250685" y="615538"/>
            <a:ext cx="7873984" cy="8346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6600" b="1" dirty="0" smtClean="0"/>
              <a:t>Questions</a:t>
            </a:r>
            <a:r>
              <a:rPr lang="fr-FR" sz="8800" b="1" dirty="0" smtClean="0"/>
              <a:t> </a:t>
            </a:r>
            <a:r>
              <a:rPr lang="fr-FR" sz="6600" b="1" dirty="0" smtClean="0"/>
              <a:t>diverses</a:t>
            </a:r>
            <a:endParaRPr lang="fr-FR" sz="6600" b="1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50685" y="2139483"/>
            <a:ext cx="8992469" cy="451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Base élèves</a:t>
            </a:r>
          </a:p>
          <a:p>
            <a:r>
              <a:rPr lang="fr-FR" sz="2400" dirty="0" smtClean="0"/>
              <a:t>Les fiches de renseignement des écoles</a:t>
            </a:r>
            <a:endParaRPr lang="fr-FR" sz="2400" dirty="0" smtClean="0"/>
          </a:p>
          <a:p>
            <a:r>
              <a:rPr lang="fr-FR" sz="2400" dirty="0" smtClean="0"/>
              <a:t>Les évaluations de circonscription</a:t>
            </a:r>
          </a:p>
          <a:p>
            <a:r>
              <a:rPr lang="fr-FR" sz="2400" dirty="0" smtClean="0"/>
              <a:t>L’évaluation positive</a:t>
            </a:r>
            <a:endParaRPr lang="fr-FR" sz="2400" dirty="0" smtClean="0"/>
          </a:p>
          <a:p>
            <a:r>
              <a:rPr lang="fr-FR" sz="2400" dirty="0" smtClean="0"/>
              <a:t>Bilans PPRE /</a:t>
            </a:r>
            <a:r>
              <a:rPr lang="fr-FR" sz="2400" dirty="0" smtClean="0"/>
              <a:t>APC</a:t>
            </a:r>
          </a:p>
          <a:p>
            <a:r>
              <a:rPr lang="fr-FR" sz="2400" dirty="0" smtClean="0"/>
              <a:t>Organisation des REP+</a:t>
            </a:r>
          </a:p>
          <a:p>
            <a:r>
              <a:rPr lang="fr-FR" sz="2400" dirty="0" smtClean="0"/>
              <a:t>Plan formation / animations / stages </a:t>
            </a:r>
            <a:endParaRPr lang="fr-FR" sz="2400" dirty="0" smtClean="0"/>
          </a:p>
          <a:p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154" y="520234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9803" y="194871"/>
            <a:ext cx="9323881" cy="193373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fr-FR" sz="8800" b="1" dirty="0" smtClean="0"/>
              <a:t>Bonne retraite  </a:t>
            </a:r>
            <a:endParaRPr lang="fr-FR" sz="40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24656" y="4845676"/>
            <a:ext cx="11002780" cy="188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i="1" dirty="0" smtClean="0"/>
              <a:t>« Une </a:t>
            </a:r>
            <a:r>
              <a:rPr lang="fr-FR" sz="3200" b="1" i="1" dirty="0"/>
              <a:t>retraite heureuse amène au fond des </a:t>
            </a:r>
            <a:r>
              <a:rPr lang="fr-FR" sz="3200" b="1" i="1" dirty="0" smtClean="0"/>
              <a:t>cœurs </a:t>
            </a:r>
            <a:r>
              <a:rPr lang="fr-FR" sz="3200" b="1" i="1" dirty="0"/>
              <a:t>l'oubli des </a:t>
            </a:r>
            <a:r>
              <a:rPr lang="fr-FR" sz="3200" b="1" i="1" dirty="0" smtClean="0"/>
              <a:t>malheurs. »</a:t>
            </a:r>
            <a:endParaRPr lang="fr-FR" sz="3200" b="1" i="1" dirty="0"/>
          </a:p>
          <a:p>
            <a:pPr marL="0" indent="0" algn="r">
              <a:buNone/>
            </a:pPr>
            <a:r>
              <a:rPr lang="fr-FR" sz="3200" b="1" i="1" dirty="0" smtClean="0"/>
              <a:t>Voltaire</a:t>
            </a:r>
            <a:endParaRPr lang="fr-FR" sz="3200" b="1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20" y="2638270"/>
            <a:ext cx="3083380" cy="165025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2526640"/>
            <a:ext cx="9263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Que vous puissiez </a:t>
            </a:r>
          </a:p>
          <a:p>
            <a:pPr algn="ctr"/>
            <a:r>
              <a:rPr lang="fr-FR" sz="2400" i="1" dirty="0" smtClean="0"/>
              <a:t>Vivre chaque jour plus intensément que la veille; </a:t>
            </a:r>
          </a:p>
          <a:p>
            <a:pPr algn="ctr"/>
            <a:r>
              <a:rPr lang="fr-FR" sz="2400" i="1" dirty="0" smtClean="0"/>
              <a:t>Profiter de chaque instant; </a:t>
            </a:r>
          </a:p>
          <a:p>
            <a:pPr algn="ctr"/>
            <a:r>
              <a:rPr lang="fr-FR" sz="2400" i="1" dirty="0" smtClean="0"/>
              <a:t>Et goûter pleinement chaque seconde.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4719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9348" y="0"/>
            <a:ext cx="10843100" cy="2598105"/>
          </a:xfrm>
        </p:spPr>
        <p:txBody>
          <a:bodyPr>
            <a:normAutofit/>
          </a:bodyPr>
          <a:lstStyle/>
          <a:p>
            <a:r>
              <a:rPr lang="fr-FR" sz="6600" b="1" dirty="0" smtClean="0"/>
              <a:t>Merci pour votre attention et bonnes vacances !!!</a:t>
            </a:r>
            <a:endParaRPr lang="fr-FR" sz="28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506814" y="4635813"/>
            <a:ext cx="10014525" cy="2374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i="1" dirty="0" smtClean="0"/>
              <a:t>« Je n’ai jamais entendu dire que quelqu’un ait eu des résultats sans étudier ou atteint la réalisation sans pratiquer. » </a:t>
            </a:r>
          </a:p>
          <a:p>
            <a:pPr marL="0" indent="0" algn="r">
              <a:buNone/>
            </a:pPr>
            <a:r>
              <a:rPr lang="fr-FR" sz="2800" b="1" i="1" dirty="0" err="1" smtClean="0"/>
              <a:t>Dôgen</a:t>
            </a:r>
            <a:endParaRPr lang="fr-FR" sz="2800" b="1" i="1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20" y="2598105"/>
            <a:ext cx="308338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0" y="655155"/>
            <a:ext cx="10989309" cy="2123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6600" dirty="0" smtClean="0"/>
              <a:t>Bilan de l’année scolaire </a:t>
            </a:r>
            <a:endParaRPr lang="fr-FR" sz="66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18895" y="2374539"/>
            <a:ext cx="7115505" cy="3317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Axes principaux du projet d’école</a:t>
            </a:r>
          </a:p>
          <a:p>
            <a:r>
              <a:rPr lang="fr-FR" sz="3200" dirty="0" smtClean="0"/>
              <a:t>Perspectives</a:t>
            </a:r>
          </a:p>
          <a:p>
            <a:r>
              <a:rPr lang="fr-FR" sz="3200" dirty="0" smtClean="0"/>
              <a:t>Répartition pédagogique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10" y="3894667"/>
            <a:ext cx="4014107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3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-143078" y="765237"/>
            <a:ext cx="10989309" cy="11108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6600" dirty="0" smtClean="0"/>
              <a:t>Projet de circonscription</a:t>
            </a:r>
            <a:endParaRPr lang="fr-FR" sz="66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58801" y="2099734"/>
            <a:ext cx="11058552" cy="4458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0070C0"/>
                </a:solidFill>
              </a:rPr>
              <a:t>Orientation n°1 </a:t>
            </a:r>
            <a:r>
              <a:rPr lang="fr-FR" sz="2400" dirty="0">
                <a:solidFill>
                  <a:srgbClr val="0070C0"/>
                </a:solidFill>
              </a:rPr>
              <a:t>:</a:t>
            </a:r>
            <a:r>
              <a:rPr lang="fr-FR" sz="2400" dirty="0"/>
              <a:t> Renforcer l’acquisition des savoirs fondamentaux de tous les élèves : « dire, lire, écouter et comprendre, écrire, compter » par le développement de stratégies pédagogiques adaptées à leurs profils et au contexte plurilingue et multiculturel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b="1" dirty="0">
                <a:solidFill>
                  <a:srgbClr val="0070C0"/>
                </a:solidFill>
              </a:rPr>
              <a:t>Orientation n°2 : </a:t>
            </a:r>
            <a:r>
              <a:rPr lang="fr-FR" sz="2400" b="1" dirty="0"/>
              <a:t>Maintenir un climat serein favorable à l’accueil des familles et à l’épanouissement de tous les élèves, au sein de chaque école</a:t>
            </a:r>
            <a:r>
              <a:rPr lang="fr-FR" sz="2400" b="1" dirty="0" smtClean="0"/>
              <a:t>.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0070C0"/>
                </a:solidFill>
              </a:rPr>
              <a:t>Orientation n°3 : </a:t>
            </a:r>
            <a:r>
              <a:rPr lang="fr-FR" sz="2400" b="1" dirty="0"/>
              <a:t>Développer la conscience citoyenne et l’esprit critique de tous les élèves, aux cycles 1, 2 et 3.</a:t>
            </a:r>
            <a:endParaRPr lang="fr-FR" sz="2400" dirty="0"/>
          </a:p>
          <a:p>
            <a:endParaRPr lang="fr-FR" sz="2400" dirty="0" smtClean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368883" y="2547085"/>
            <a:ext cx="7248469" cy="671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fr-FR" sz="2800" dirty="0">
              <a:solidFill>
                <a:srgbClr val="00B0F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67" y="467312"/>
            <a:ext cx="1588618" cy="15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-2064869" y="0"/>
            <a:ext cx="10989309" cy="8783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Projet de circonscription</a:t>
            </a:r>
            <a:endParaRPr lang="fr-FR" sz="44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694751"/>
            <a:ext cx="10522487" cy="1852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0070C0"/>
                </a:solidFill>
              </a:rPr>
              <a:t>Orientation n°1 </a:t>
            </a:r>
            <a:r>
              <a:rPr lang="fr-FR" sz="2000" dirty="0">
                <a:solidFill>
                  <a:srgbClr val="0070C0"/>
                </a:solidFill>
              </a:rPr>
              <a:t>:</a:t>
            </a:r>
            <a:r>
              <a:rPr lang="fr-FR" sz="2000" dirty="0"/>
              <a:t> Renforcer l’acquisition des savoirs fondamentaux de tous les élèves : « dire, lire, écouter et comprendre, écrire, compter » par le développement de stratégies pédagogiques adaptées à leurs profils et au contexte plurilingue et multiculturel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368883" y="2547085"/>
            <a:ext cx="7248469" cy="671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fr-FR" sz="2800" dirty="0">
              <a:solidFill>
                <a:srgbClr val="00B0F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67" y="467312"/>
            <a:ext cx="1588618" cy="158862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8608" y="2256170"/>
            <a:ext cx="11058552" cy="4392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0070C0"/>
                </a:solidFill>
              </a:rPr>
              <a:t>Actions </a:t>
            </a:r>
            <a:r>
              <a:rPr lang="fr-FR" sz="2400" dirty="0" smtClean="0">
                <a:solidFill>
                  <a:srgbClr val="0070C0"/>
                </a:solidFill>
              </a:rPr>
              <a:t>:</a:t>
            </a:r>
            <a:r>
              <a:rPr lang="fr-FR" sz="2400" dirty="0" smtClean="0"/>
              <a:t> </a:t>
            </a:r>
            <a:endParaRPr lang="fr-FR" sz="2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/>
              <a:t>Développer la pratique de l’évaluation concertée (évaluations de circonscription et évaluations académiques</a:t>
            </a:r>
            <a:r>
              <a:rPr lang="fr-FR" sz="2400" i="1" dirty="0" smtClean="0"/>
              <a:t>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/>
              <a:t>Favoriser un enseignement explicite et ludique de la maîtrise de la langue et de la résolution de </a:t>
            </a:r>
            <a:r>
              <a:rPr lang="fr-FR" sz="2400" i="1" dirty="0" smtClean="0"/>
              <a:t>problèmes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/>
              <a:t>Faire de l’école maternelle un atout pour la réussite des élèves</a:t>
            </a:r>
            <a:endParaRPr lang="fr-FR" sz="2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 smtClean="0"/>
              <a:t>Affiner </a:t>
            </a:r>
            <a:r>
              <a:rPr lang="fr-FR" sz="2400" i="1" dirty="0"/>
              <a:t>la compréhension et la mise en œuvre des dispositifs d’aide et de suivi des élèves à besoins éducatifs </a:t>
            </a:r>
            <a:r>
              <a:rPr lang="fr-FR" sz="2400" i="1" dirty="0" smtClean="0"/>
              <a:t>particuliers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/>
              <a:t>Développer l’usage du numérique dans les apprentissages</a:t>
            </a:r>
            <a:endParaRPr lang="fr-FR" sz="2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677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892" y="5293426"/>
            <a:ext cx="2623628" cy="622039"/>
          </a:xfrm>
        </p:spPr>
        <p:txBody>
          <a:bodyPr>
            <a:noAutofit/>
          </a:bodyPr>
          <a:lstStyle/>
          <a:p>
            <a:r>
              <a:rPr lang="fr-FR" sz="2000" dirty="0"/>
              <a:t>Faire de l’école maternelle un atout pour la réussite des </a:t>
            </a:r>
            <a:r>
              <a:rPr lang="fr-FR" sz="2000" dirty="0" smtClean="0"/>
              <a:t>élèves  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40300" y="306209"/>
            <a:ext cx="28928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Orientation n°1</a:t>
            </a:r>
            <a:r>
              <a:rPr lang="fr-FR" dirty="0"/>
              <a:t> : Renforcer l’acquisition des savoirs fondamentaux de tous les élèves : « dire, lire, écouter et comprendre, écrire, compter » par le développement de stratégies pédagogiques adaptées à leurs profils et au contexte plurilingue et multiculturel.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11" y="107860"/>
            <a:ext cx="9145276" cy="6192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33111" y="6299974"/>
            <a:ext cx="9145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u="sng" kern="5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http://eduscol.education.fr/cid97131/suivi-et-evaluation-a-l-ecole-maternelle.html#lien2</a:t>
            </a:r>
            <a:endParaRPr lang="fr-FR" sz="2000" kern="5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46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163" y="2758470"/>
            <a:ext cx="4600135" cy="1080938"/>
          </a:xfrm>
        </p:spPr>
        <p:txBody>
          <a:bodyPr>
            <a:noAutofit/>
          </a:bodyPr>
          <a:lstStyle/>
          <a:p>
            <a:r>
              <a:rPr lang="fr-FR" sz="2000" dirty="0"/>
              <a:t>Affiner la compréhension et la mise en œuvre des dispositifs d’aide et de suivi des élèves à besoins éducatifs particuliers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6394" y="104611"/>
            <a:ext cx="5809955" cy="66173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04" y="4249229"/>
            <a:ext cx="2976855" cy="2284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00" y="517224"/>
            <a:ext cx="65414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Orientation n°1</a:t>
            </a:r>
            <a:r>
              <a:rPr lang="fr-FR" dirty="0"/>
              <a:t> : Renforcer l’acquisition des savoirs fondamentaux de tous les élèves : « dire, lire, écouter et comprendre, écrire, compter » par le développement de stratégies pédagogiques adaptées à leurs profils et au contexte plurilingue et multiculturel.</a:t>
            </a:r>
          </a:p>
        </p:txBody>
      </p:sp>
    </p:spTree>
    <p:extLst>
      <p:ext uri="{BB962C8B-B14F-4D97-AF65-F5344CB8AC3E}">
        <p14:creationId xmlns:p14="http://schemas.microsoft.com/office/powerpoint/2010/main" val="121277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-2064869" y="0"/>
            <a:ext cx="10989309" cy="8783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Projet de circonscription</a:t>
            </a:r>
            <a:endParaRPr lang="fr-FR" sz="44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686848"/>
            <a:ext cx="10413999" cy="1149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0070C0"/>
                </a:solidFill>
              </a:rPr>
              <a:t>Orientation n°2 : </a:t>
            </a:r>
            <a:r>
              <a:rPr lang="fr-FR" sz="2000" b="1" dirty="0"/>
              <a:t>Maintenir un climat serein favorable à l’accueil des familles et à l’épanouissement de tous les élèves, au sein de chaque école.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67" y="467312"/>
            <a:ext cx="1588618" cy="158862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8608" y="2256170"/>
            <a:ext cx="11058552" cy="4392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0070C0"/>
                </a:solidFill>
              </a:rPr>
              <a:t>Actions </a:t>
            </a:r>
            <a:r>
              <a:rPr lang="fr-FR" sz="2400" dirty="0" smtClean="0">
                <a:solidFill>
                  <a:srgbClr val="0070C0"/>
                </a:solidFill>
              </a:rPr>
              <a:t>:</a:t>
            </a:r>
            <a:r>
              <a:rPr lang="fr-FR" sz="2400" dirty="0" smtClean="0"/>
              <a:t>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/>
              <a:t>Favoriser le travail </a:t>
            </a:r>
            <a:r>
              <a:rPr lang="fr-FR" sz="2400" i="1" dirty="0" smtClean="0"/>
              <a:t>d’équipe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/>
              <a:t>Développer la coopération avec les </a:t>
            </a:r>
            <a:r>
              <a:rPr lang="fr-FR" sz="2400" i="1" dirty="0" smtClean="0"/>
              <a:t>parents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/>
              <a:t>Favoriser une meilleure couverture en moyens de remplacement</a:t>
            </a:r>
            <a:endParaRPr lang="fr-FR" sz="2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/>
              <a:t>Développer l’accompagnement, la formation et l’écoute des équipes</a:t>
            </a:r>
            <a:endParaRPr lang="fr-FR" sz="2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/>
              <a:t>Prévenir les violences et le harcèlement</a:t>
            </a:r>
            <a:endParaRPr lang="fr-FR" sz="2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/>
              <a:t>Fédérer les </a:t>
            </a:r>
            <a:r>
              <a:rPr lang="fr-FR" sz="2400" i="1" dirty="0" smtClean="0"/>
              <a:t>équipes </a:t>
            </a:r>
            <a:r>
              <a:rPr lang="fr-FR" sz="2400" i="1" dirty="0"/>
              <a:t>autour de la mise en œuvre du parcours artistique et </a:t>
            </a:r>
            <a:r>
              <a:rPr lang="fr-FR" sz="2400" i="1" dirty="0" smtClean="0"/>
              <a:t>culturel, </a:t>
            </a:r>
            <a:r>
              <a:rPr lang="fr-FR" sz="2400" i="1" dirty="0" smtClean="0">
                <a:solidFill>
                  <a:srgbClr val="0070C0"/>
                </a:solidFill>
              </a:rPr>
              <a:t>du parcours citoyen et du parcours éducatif de santé</a:t>
            </a:r>
          </a:p>
        </p:txBody>
      </p:sp>
    </p:spTree>
    <p:extLst>
      <p:ext uri="{BB962C8B-B14F-4D97-AF65-F5344CB8AC3E}">
        <p14:creationId xmlns:p14="http://schemas.microsoft.com/office/powerpoint/2010/main" val="18981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-2064869" y="0"/>
            <a:ext cx="10989309" cy="8783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Projet de circonscription</a:t>
            </a:r>
            <a:endParaRPr lang="fr-FR" sz="44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686848"/>
            <a:ext cx="10413999" cy="1149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0070C0"/>
                </a:solidFill>
              </a:rPr>
              <a:t>Orientation n°3 : </a:t>
            </a:r>
            <a:r>
              <a:rPr lang="fr-FR" sz="2000" b="1" dirty="0"/>
              <a:t>Développer la conscience citoyenne et l’esprit critique de tous les élèves, aux cycles 1, 2 et 3</a:t>
            </a:r>
            <a:endParaRPr lang="fr-FR" sz="20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67" y="467312"/>
            <a:ext cx="1588618" cy="158862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8608" y="2256170"/>
            <a:ext cx="11058552" cy="3202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0070C0"/>
                </a:solidFill>
              </a:rPr>
              <a:t>Actions </a:t>
            </a:r>
            <a:r>
              <a:rPr lang="fr-FR" sz="2400" dirty="0" smtClean="0">
                <a:solidFill>
                  <a:srgbClr val="0070C0"/>
                </a:solidFill>
              </a:rPr>
              <a:t>:</a:t>
            </a:r>
            <a:r>
              <a:rPr lang="fr-FR" sz="2400" dirty="0" smtClean="0"/>
              <a:t>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 smtClean="0"/>
              <a:t>Développer la pratique des activités physiques et sportives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Favoriser l’enseignement moral et civique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 smtClean="0"/>
              <a:t>Fédérer les équipes autour de la mise en œuvre du parcours citoyen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400" i="1" dirty="0" smtClean="0"/>
              <a:t>Développer l’éducation aux médias</a:t>
            </a:r>
          </a:p>
        </p:txBody>
      </p:sp>
    </p:spTree>
    <p:extLst>
      <p:ext uri="{BB962C8B-B14F-4D97-AF65-F5344CB8AC3E}">
        <p14:creationId xmlns:p14="http://schemas.microsoft.com/office/powerpoint/2010/main" val="18335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2762</TotalTime>
  <Words>1420</Words>
  <Application>Microsoft Office PowerPoint</Application>
  <PresentationFormat>Grand écran</PresentationFormat>
  <Paragraphs>197</Paragraphs>
  <Slides>25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SimSun</vt:lpstr>
      <vt:lpstr>Arial</vt:lpstr>
      <vt:lpstr>Calibri</vt:lpstr>
      <vt:lpstr>Times New Roman</vt:lpstr>
      <vt:lpstr>Trebuchet MS</vt:lpstr>
      <vt:lpstr>Wingdings</vt:lpstr>
      <vt:lpstr>Wingdings 3</vt:lpstr>
      <vt:lpstr>Berlin</vt:lpstr>
      <vt:lpstr>Réunion de Directeurs  </vt:lpstr>
      <vt:lpstr>Ordre du jour</vt:lpstr>
      <vt:lpstr>Présentation PowerPoint</vt:lpstr>
      <vt:lpstr>Présentation PowerPoint</vt:lpstr>
      <vt:lpstr>Présentation PowerPoint</vt:lpstr>
      <vt:lpstr>Faire de l’école maternelle un atout pour la réussite des élèves     </vt:lpstr>
      <vt:lpstr>Affiner la compréhension et la mise en œuvre des dispositifs d’aide et de suivi des élèves à besoins éducatifs particuliers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Bonne retraite  </vt:lpstr>
      <vt:lpstr>Merci pour votre attention et bonnes vacances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d’équipe du 24-11-15</dc:title>
  <dc:creator>Mike Dulcio</dc:creator>
  <cp:lastModifiedBy>Mike Dulcio</cp:lastModifiedBy>
  <cp:revision>182</cp:revision>
  <dcterms:created xsi:type="dcterms:W3CDTF">2015-11-24T05:07:19Z</dcterms:created>
  <dcterms:modified xsi:type="dcterms:W3CDTF">2016-06-27T06:35:04Z</dcterms:modified>
</cp:coreProperties>
</file>